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6" d="100"/>
          <a:sy n="116" d="100"/>
        </p:scale>
        <p:origin x="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6/16/2025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Shirley_Chisholm#cite_note-nyt-lesher-17"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George_Wallace#cite_note-Woods_On_Fire_quotes-19"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3137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455" y="217710"/>
            <a:ext cx="9657339" cy="1280890"/>
          </a:xfrm>
        </p:spPr>
        <p:txBody>
          <a:bodyPr/>
          <a:lstStyle/>
          <a:p>
            <a:r>
              <a:rPr lang="en-GB" dirty="0" smtClean="0"/>
              <a:t>“Peace March” San Francisco June 1967</a:t>
            </a:r>
            <a:endParaRPr lang="en-GB" dirty="0"/>
          </a:p>
        </p:txBody>
      </p:sp>
      <p:pic>
        <p:nvPicPr>
          <p:cNvPr id="4098" name="Picture 2" descr="San Francisco Peace M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 y="1145309"/>
            <a:ext cx="12108873" cy="581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256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471" y="106873"/>
            <a:ext cx="8911687" cy="1280890"/>
          </a:xfrm>
        </p:spPr>
        <p:txBody>
          <a:bodyPr/>
          <a:lstStyle/>
          <a:p>
            <a:r>
              <a:rPr lang="en-GB" dirty="0" smtClean="0"/>
              <a:t>Golden Gate Park July 1967</a:t>
            </a:r>
            <a:endParaRPr lang="en-GB" dirty="0"/>
          </a:p>
        </p:txBody>
      </p:sp>
      <p:pic>
        <p:nvPicPr>
          <p:cNvPr id="5122" name="Picture 2" descr="HaightAshbury/SummerOfL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03" y="701965"/>
            <a:ext cx="12267333" cy="615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21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22305"/>
            <a:ext cx="8911687" cy="702885"/>
          </a:xfrm>
        </p:spPr>
        <p:txBody>
          <a:bodyPr/>
          <a:lstStyle/>
          <a:p>
            <a:r>
              <a:rPr lang="en-GB" dirty="0" smtClean="0"/>
              <a:t>Haight Ashbury ….a year later</a:t>
            </a:r>
            <a:endParaRPr lang="en-GB" dirty="0"/>
          </a:p>
        </p:txBody>
      </p:sp>
      <p:sp>
        <p:nvSpPr>
          <p:cNvPr id="3" name="Content Placeholder 2"/>
          <p:cNvSpPr>
            <a:spLocks noGrp="1"/>
          </p:cNvSpPr>
          <p:nvPr>
            <p:ph idx="1"/>
          </p:nvPr>
        </p:nvSpPr>
        <p:spPr>
          <a:xfrm>
            <a:off x="278780" y="1081668"/>
            <a:ext cx="11760429" cy="5323437"/>
          </a:xfrm>
        </p:spPr>
        <p:txBody>
          <a:bodyPr>
            <a:normAutofit/>
          </a:bodyPr>
          <a:lstStyle/>
          <a:p>
            <a:r>
              <a:rPr lang="en-GB" sz="2400" dirty="0" smtClean="0">
                <a:latin typeface="Arial" panose="020B0604020202020204" pitchFamily="34" charset="0"/>
                <a:cs typeface="Arial" panose="020B0604020202020204" pitchFamily="34" charset="0"/>
              </a:rPr>
              <a:t>Rising levels of malnutrition/Increased venereal disease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300% increase in rapes…”so common police give up trying to count</a:t>
            </a:r>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Homicide rates in San Francisco triple from 5.8 per 100k 1965 to 18 per 100k 1977</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Enter organised crime as LSD outlawed…problem for the 1970’s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Reduced opportunities to “Drop Out” as economy declines in 1970’s</a:t>
            </a:r>
          </a:p>
        </p:txBody>
      </p:sp>
      <p:sp>
        <p:nvSpPr>
          <p:cNvPr id="5" name="TextBox 4"/>
          <p:cNvSpPr txBox="1"/>
          <p:nvPr/>
        </p:nvSpPr>
        <p:spPr>
          <a:xfrm>
            <a:off x="2377556" y="5902998"/>
            <a:ext cx="8639847" cy="830997"/>
          </a:xfrm>
          <a:prstGeom prst="rect">
            <a:avLst/>
          </a:prstGeom>
          <a:solidFill>
            <a:schemeClr val="bg1"/>
          </a:solidFill>
        </p:spPr>
        <p:txBody>
          <a:bodyPr wrap="square" rtlCol="0">
            <a:spAutoFit/>
          </a:bodyPr>
          <a:lstStyle/>
          <a:p>
            <a:pPr algn="ctr"/>
            <a:r>
              <a:rPr lang="en-GB" sz="2400" dirty="0" smtClean="0">
                <a:latin typeface="Arial" panose="020B0604020202020204" pitchFamily="34" charset="0"/>
                <a:cs typeface="Arial" panose="020B0604020202020204" pitchFamily="34" charset="0"/>
              </a:rPr>
              <a:t>District becomes Tourist Destination</a:t>
            </a:r>
          </a:p>
          <a:p>
            <a:r>
              <a:rPr lang="en-GB" sz="2400" dirty="0" smtClean="0">
                <a:latin typeface="Arial" panose="020B0604020202020204" pitchFamily="34" charset="0"/>
                <a:cs typeface="Arial" panose="020B0604020202020204" pitchFamily="34" charset="0"/>
              </a:rPr>
              <a:t>…many ex hippies “panhandlers” …filth, trash,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036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821" y="271183"/>
            <a:ext cx="11012905" cy="1477405"/>
          </a:xfrm>
        </p:spPr>
        <p:txBody>
          <a:bodyPr>
            <a:normAutofit fontScale="90000"/>
          </a:bodyPr>
          <a:lstStyle/>
          <a:p>
            <a:r>
              <a:rPr lang="en-GB" dirty="0" smtClean="0"/>
              <a:t>Aftermath…the missing children</a:t>
            </a:r>
            <a:br>
              <a:rPr lang="en-GB" dirty="0" smtClean="0"/>
            </a:br>
            <a:r>
              <a:rPr lang="en-GB" dirty="0" smtClean="0"/>
              <a:t>every child story, a family, bewildered and desperate parents</a:t>
            </a:r>
            <a:endParaRPr lang="en-GB" dirty="0"/>
          </a:p>
        </p:txBody>
      </p:sp>
      <p:pic>
        <p:nvPicPr>
          <p:cNvPr id="1026" name="Picture 2" descr="Haight-Ashbury Police Runaways Bulletin 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40" y="1387642"/>
            <a:ext cx="12058460" cy="5470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639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37" y="110763"/>
            <a:ext cx="10355179" cy="907911"/>
          </a:xfrm>
        </p:spPr>
        <p:txBody>
          <a:bodyPr>
            <a:normAutofit fontScale="90000"/>
          </a:bodyPr>
          <a:lstStyle/>
          <a:p>
            <a:pPr algn="ctr"/>
            <a:r>
              <a:rPr lang="en-GB" dirty="0" smtClean="0"/>
              <a:t>Future of “Flower Power” and Protest Movement</a:t>
            </a:r>
            <a:endParaRPr lang="en-GB" dirty="0"/>
          </a:p>
        </p:txBody>
      </p:sp>
      <p:sp>
        <p:nvSpPr>
          <p:cNvPr id="3" name="Content Placeholder 2"/>
          <p:cNvSpPr>
            <a:spLocks noGrp="1"/>
          </p:cNvSpPr>
          <p:nvPr>
            <p:ph idx="1"/>
          </p:nvPr>
        </p:nvSpPr>
        <p:spPr>
          <a:xfrm>
            <a:off x="947854" y="869795"/>
            <a:ext cx="10305683" cy="6252899"/>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Expands across US and Europe to early 1970’s </a:t>
            </a:r>
          </a:p>
          <a:p>
            <a:pPr lvl="1"/>
            <a:r>
              <a:rPr lang="en-GB" sz="2400" dirty="0" smtClean="0">
                <a:latin typeface="Arial" panose="020B0604020202020204" pitchFamily="34" charset="0"/>
                <a:cs typeface="Arial" panose="020B0604020202020204" pitchFamily="34" charset="0"/>
              </a:rPr>
              <a:t>Woodstock festival….1969---500,000 attend</a:t>
            </a:r>
          </a:p>
          <a:p>
            <a:pPr lvl="1"/>
            <a:r>
              <a:rPr lang="en-GB" sz="2400" dirty="0" smtClean="0">
                <a:latin typeface="Arial" panose="020B0604020202020204" pitchFamily="34" charset="0"/>
                <a:cs typeface="Arial" panose="020B0604020202020204" pitchFamily="34" charset="0"/>
              </a:rPr>
              <a:t>Mass anti war protests continue till US involvement ends 1972</a:t>
            </a: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Contraction	</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“Cost of freedom” increases as economic conditions deteriorate in 1970’s</a:t>
            </a:r>
          </a:p>
          <a:p>
            <a:pPr lvl="1"/>
            <a:r>
              <a:rPr lang="en-GB" sz="2400" dirty="0" smtClean="0">
                <a:latin typeface="Arial" panose="020B0604020202020204" pitchFamily="34" charset="0"/>
                <a:cs typeface="Arial" panose="020B0604020202020204" pitchFamily="34" charset="0"/>
              </a:rPr>
              <a:t>Image change (Manson Killings, Altamont Free Concert disaster 1969</a:t>
            </a:r>
          </a:p>
          <a:p>
            <a:pPr lvl="1"/>
            <a:r>
              <a:rPr lang="en-GB" sz="2400" dirty="0" smtClean="0">
                <a:latin typeface="Arial" panose="020B0604020202020204" pitchFamily="34" charset="0"/>
                <a:cs typeface="Arial" panose="020B0604020202020204" pitchFamily="34" charset="0"/>
              </a:rPr>
              <a:t>Overdose deaths lead performers (Joplin, Hendrix, Morrisson, </a:t>
            </a:r>
          </a:p>
          <a:p>
            <a:pPr lvl="1"/>
            <a:r>
              <a:rPr lang="en-GB" sz="2400" dirty="0" smtClean="0">
                <a:latin typeface="Arial" panose="020B0604020202020204" pitchFamily="34" charset="0"/>
                <a:cs typeface="Arial" panose="020B0604020202020204" pitchFamily="34" charset="0"/>
              </a:rPr>
              <a:t>Manson Killings in 1969 Los Angeles</a:t>
            </a:r>
          </a:p>
          <a:p>
            <a:pPr lvl="1"/>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Legacy</a:t>
            </a:r>
          </a:p>
          <a:p>
            <a:pPr lvl="1"/>
            <a:r>
              <a:rPr lang="en-GB" sz="2400" dirty="0" smtClean="0">
                <a:latin typeface="Arial" panose="020B0604020202020204" pitchFamily="34" charset="0"/>
                <a:cs typeface="Arial" panose="020B0604020202020204" pitchFamily="34" charset="0"/>
              </a:rPr>
              <a:t>Increase in self expression/ reduction in conformity</a:t>
            </a:r>
          </a:p>
          <a:p>
            <a:pPr lvl="1"/>
            <a:r>
              <a:rPr lang="en-GB" sz="2400" dirty="0" smtClean="0">
                <a:latin typeface="Arial" panose="020B0604020202020204" pitchFamily="34" charset="0"/>
                <a:cs typeface="Arial" panose="020B0604020202020204" pitchFamily="34" charset="0"/>
              </a:rPr>
              <a:t>“War on Drugs”….Controlled Substance Act 1970</a:t>
            </a:r>
          </a:p>
          <a:p>
            <a:pPr lvl="1"/>
            <a:r>
              <a:rPr lang="en-GB" sz="2400" dirty="0" smtClean="0">
                <a:latin typeface="Arial" panose="020B0604020202020204" pitchFamily="34" charset="0"/>
                <a:cs typeface="Arial" panose="020B0604020202020204" pitchFamily="34" charset="0"/>
              </a:rPr>
              <a:t>Dramatic rise in criminality and violence across US</a:t>
            </a:r>
          </a:p>
          <a:p>
            <a:pPr lvl="1"/>
            <a:endParaRPr lang="en-GB" dirty="0" smtClean="0"/>
          </a:p>
        </p:txBody>
      </p:sp>
    </p:spTree>
    <p:extLst>
      <p:ext uri="{BB962C8B-B14F-4D97-AF65-F5344CB8AC3E}">
        <p14:creationId xmlns:p14="http://schemas.microsoft.com/office/powerpoint/2010/main" val="37420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177" y="207015"/>
            <a:ext cx="8911687" cy="1280890"/>
          </a:xfrm>
        </p:spPr>
        <p:txBody>
          <a:bodyPr/>
          <a:lstStyle/>
          <a:p>
            <a:pPr algn="ctr"/>
            <a:r>
              <a:rPr lang="en-GB" dirty="0" smtClean="0"/>
              <a:t>“Black Power”</a:t>
            </a:r>
            <a:endParaRPr lang="en-GB" dirty="0"/>
          </a:p>
        </p:txBody>
      </p:sp>
      <p:sp>
        <p:nvSpPr>
          <p:cNvPr id="3" name="Content Placeholder 2"/>
          <p:cNvSpPr>
            <a:spLocks noGrp="1"/>
          </p:cNvSpPr>
          <p:nvPr>
            <p:ph idx="1"/>
          </p:nvPr>
        </p:nvSpPr>
        <p:spPr>
          <a:xfrm>
            <a:off x="1028223" y="530172"/>
            <a:ext cx="11628411" cy="6327828"/>
          </a:xfrm>
        </p:spPr>
        <p:txBody>
          <a:bodyPr>
            <a:normAutofit fontScale="62500" lnSpcReduction="20000"/>
          </a:bodyPr>
          <a:lstStyle/>
          <a:p>
            <a:endParaRPr lang="en-GB" dirty="0" smtClean="0"/>
          </a:p>
          <a:p>
            <a:endParaRPr lang="en-GB" dirty="0"/>
          </a:p>
          <a:p>
            <a:r>
              <a:rPr lang="en-GB" sz="3800" dirty="0" smtClean="0">
                <a:latin typeface="Arial" panose="020B0604020202020204" pitchFamily="34" charset="0"/>
                <a:cs typeface="Arial" panose="020B0604020202020204" pitchFamily="34" charset="0"/>
              </a:rPr>
              <a:t>Some political progress</a:t>
            </a:r>
          </a:p>
          <a:p>
            <a:endParaRPr lang="en-GB" dirty="0"/>
          </a:p>
          <a:p>
            <a:endParaRPr lang="en-GB" dirty="0" smtClean="0"/>
          </a:p>
          <a:p>
            <a:r>
              <a:rPr lang="en-GB" sz="3800" dirty="0">
                <a:latin typeface="Arial" panose="020B0604020202020204" pitchFamily="34" charset="0"/>
                <a:cs typeface="Arial" panose="020B0604020202020204" pitchFamily="34" charset="0"/>
              </a:rPr>
              <a:t>Growing dissatisfaction with pace of change</a:t>
            </a:r>
          </a:p>
          <a:p>
            <a:pPr marL="742950" lvl="2" indent="-342900"/>
            <a:r>
              <a:rPr lang="en-GB" sz="3800" dirty="0" smtClean="0">
                <a:latin typeface="Arial" panose="020B0604020202020204" pitchFamily="34" charset="0"/>
                <a:cs typeface="Arial" panose="020B0604020202020204" pitchFamily="34" charset="0"/>
              </a:rPr>
              <a:t>City Riots…”Long Hot Summer” of 1967</a:t>
            </a:r>
          </a:p>
          <a:p>
            <a:pPr marL="742950" lvl="2" indent="-342900"/>
            <a:r>
              <a:rPr lang="en-GB" sz="3800" dirty="0" smtClean="0">
                <a:latin typeface="Arial" panose="020B0604020202020204" pitchFamily="34" charset="0"/>
                <a:cs typeface="Arial" panose="020B0604020202020204" pitchFamily="34" charset="0"/>
              </a:rPr>
              <a:t>Martin Luther King assassination 1968</a:t>
            </a:r>
          </a:p>
          <a:p>
            <a:pPr marL="742950" lvl="2" indent="-342900"/>
            <a:r>
              <a:rPr lang="en-GB" sz="3800" dirty="0" smtClean="0">
                <a:latin typeface="Arial" panose="020B0604020202020204" pitchFamily="34" charset="0"/>
                <a:cs typeface="Arial" panose="020B0604020202020204" pitchFamily="34" charset="0"/>
              </a:rPr>
              <a:t>Vietnam…over </a:t>
            </a:r>
            <a:r>
              <a:rPr lang="en-GB" sz="3800" dirty="0">
                <a:latin typeface="Arial" panose="020B0604020202020204" pitchFamily="34" charset="0"/>
                <a:cs typeface="Arial" panose="020B0604020202020204" pitchFamily="34" charset="0"/>
              </a:rPr>
              <a:t>representation of black draftees/ </a:t>
            </a:r>
            <a:r>
              <a:rPr lang="en-GB" sz="3800" dirty="0" smtClean="0">
                <a:latin typeface="Arial" panose="020B0604020202020204" pitchFamily="34" charset="0"/>
                <a:cs typeface="Arial" panose="020B0604020202020204" pitchFamily="34" charset="0"/>
              </a:rPr>
              <a:t>causalities</a:t>
            </a:r>
            <a:endParaRPr lang="en-GB" sz="3800" dirty="0">
              <a:latin typeface="Arial" panose="020B0604020202020204" pitchFamily="34" charset="0"/>
              <a:cs typeface="Arial" panose="020B0604020202020204" pitchFamily="34" charset="0"/>
            </a:endParaRPr>
          </a:p>
          <a:p>
            <a:pPr marL="342900" lvl="1" indent="-342900"/>
            <a:endParaRPr lang="en-GB" sz="3800" dirty="0">
              <a:latin typeface="Arial" panose="020B0604020202020204" pitchFamily="34" charset="0"/>
              <a:cs typeface="Arial" panose="020B0604020202020204" pitchFamily="34" charset="0"/>
            </a:endParaRPr>
          </a:p>
          <a:p>
            <a:r>
              <a:rPr lang="en-GB" sz="3800" dirty="0">
                <a:latin typeface="Arial" panose="020B0604020202020204" pitchFamily="34" charset="0"/>
                <a:cs typeface="Arial" panose="020B0604020202020204" pitchFamily="34" charset="0"/>
              </a:rPr>
              <a:t>Rise of Radical Black Movements…big on publicity, short on deeds</a:t>
            </a:r>
          </a:p>
          <a:p>
            <a:pPr marL="742950" lvl="2" indent="-342900"/>
            <a:r>
              <a:rPr lang="en-GB" sz="3800" dirty="0">
                <a:latin typeface="Arial" panose="020B0604020202020204" pitchFamily="34" charset="0"/>
                <a:cs typeface="Arial" panose="020B0604020202020204" pitchFamily="34" charset="0"/>
              </a:rPr>
              <a:t>Nation of Islam </a:t>
            </a:r>
            <a:r>
              <a:rPr lang="en-GB" sz="3800" dirty="0" smtClean="0">
                <a:latin typeface="Arial" panose="020B0604020202020204" pitchFamily="34" charset="0"/>
                <a:cs typeface="Arial" panose="020B0604020202020204" pitchFamily="34" charset="0"/>
              </a:rPr>
              <a:t>rise due </a:t>
            </a:r>
            <a:r>
              <a:rPr lang="en-GB" sz="3800" dirty="0">
                <a:latin typeface="Arial" panose="020B0604020202020204" pitchFamily="34" charset="0"/>
                <a:cs typeface="Arial" panose="020B0604020202020204" pitchFamily="34" charset="0"/>
              </a:rPr>
              <a:t>to Malcom X….separation/ Muslim/ violence </a:t>
            </a:r>
          </a:p>
          <a:p>
            <a:pPr marL="742950" lvl="2" indent="-342900"/>
            <a:r>
              <a:rPr lang="en-GB" sz="3800" dirty="0">
                <a:latin typeface="Arial" panose="020B0604020202020204" pitchFamily="34" charset="0"/>
                <a:cs typeface="Arial" panose="020B0604020202020204" pitchFamily="34" charset="0"/>
              </a:rPr>
              <a:t>Black </a:t>
            </a:r>
            <a:r>
              <a:rPr lang="en-GB" sz="3800" dirty="0" smtClean="0">
                <a:latin typeface="Arial" panose="020B0604020202020204" pitchFamily="34" charset="0"/>
                <a:cs typeface="Arial" panose="020B0604020202020204" pitchFamily="34" charset="0"/>
              </a:rPr>
              <a:t>Panther (1965)..Marxist </a:t>
            </a:r>
            <a:r>
              <a:rPr lang="en-GB" sz="3800" dirty="0">
                <a:latin typeface="Arial" panose="020B0604020202020204" pitchFamily="34" charset="0"/>
                <a:cs typeface="Arial" panose="020B0604020202020204" pitchFamily="34" charset="0"/>
              </a:rPr>
              <a:t>Leninist….revolutionary…self empowerment</a:t>
            </a:r>
          </a:p>
          <a:p>
            <a:endParaRPr lang="en-GB" sz="3800" dirty="0">
              <a:latin typeface="Arial" panose="020B0604020202020204" pitchFamily="34" charset="0"/>
              <a:cs typeface="Arial" panose="020B0604020202020204" pitchFamily="34" charset="0"/>
            </a:endParaRPr>
          </a:p>
          <a:p>
            <a:r>
              <a:rPr lang="en-GB" sz="3800" dirty="0">
                <a:latin typeface="Arial" panose="020B0604020202020204" pitchFamily="34" charset="0"/>
                <a:cs typeface="Arial" panose="020B0604020202020204" pitchFamily="34" charset="0"/>
              </a:rPr>
              <a:t>Rise of Black Middle Class…steady progress, incremental improvements</a:t>
            </a:r>
          </a:p>
        </p:txBody>
      </p:sp>
      <p:graphicFrame>
        <p:nvGraphicFramePr>
          <p:cNvPr id="4" name="Table 3"/>
          <p:cNvGraphicFramePr>
            <a:graphicFrameLocks noGrp="1"/>
          </p:cNvGraphicFramePr>
          <p:nvPr>
            <p:extLst/>
          </p:nvPr>
        </p:nvGraphicFramePr>
        <p:xfrm>
          <a:off x="5262400" y="640997"/>
          <a:ext cx="5686926" cy="1463040"/>
        </p:xfrm>
        <a:graphic>
          <a:graphicData uri="http://schemas.openxmlformats.org/drawingml/2006/table">
            <a:tbl>
              <a:tblPr firstRow="1" bandRow="1">
                <a:tableStyleId>{5C22544A-7EE6-4342-B048-85BDC9FD1C3A}</a:tableStyleId>
              </a:tblPr>
              <a:tblGrid>
                <a:gridCol w="3290603">
                  <a:extLst>
                    <a:ext uri="{9D8B030D-6E8A-4147-A177-3AD203B41FA5}">
                      <a16:colId xmlns:a16="http://schemas.microsoft.com/office/drawing/2014/main" val="565506114"/>
                    </a:ext>
                  </a:extLst>
                </a:gridCol>
                <a:gridCol w="1241573">
                  <a:extLst>
                    <a:ext uri="{9D8B030D-6E8A-4147-A177-3AD203B41FA5}">
                      <a16:colId xmlns:a16="http://schemas.microsoft.com/office/drawing/2014/main" val="2661900162"/>
                    </a:ext>
                  </a:extLst>
                </a:gridCol>
                <a:gridCol w="1154750">
                  <a:extLst>
                    <a:ext uri="{9D8B030D-6E8A-4147-A177-3AD203B41FA5}">
                      <a16:colId xmlns:a16="http://schemas.microsoft.com/office/drawing/2014/main" val="1022231381"/>
                    </a:ext>
                  </a:extLst>
                </a:gridCol>
              </a:tblGrid>
              <a:tr h="234277">
                <a:tc>
                  <a:txBody>
                    <a:bodyPr/>
                    <a:lstStyle/>
                    <a:p>
                      <a:endParaRPr lang="en-GB" sz="1800" dirty="0">
                        <a:latin typeface="Arial" panose="020B0604020202020204" pitchFamily="34" charset="0"/>
                        <a:cs typeface="Arial" panose="020B0604020202020204" pitchFamily="34" charset="0"/>
                      </a:endParaRPr>
                    </a:p>
                  </a:txBody>
                  <a:tcPr/>
                </a:tc>
                <a:tc>
                  <a:txBody>
                    <a:bodyPr/>
                    <a:lstStyle/>
                    <a:p>
                      <a:r>
                        <a:rPr lang="en-GB" sz="1800" dirty="0" smtClean="0">
                          <a:latin typeface="Arial" panose="020B0604020202020204" pitchFamily="34" charset="0"/>
                          <a:cs typeface="Arial" panose="020B0604020202020204" pitchFamily="34" charset="0"/>
                        </a:rPr>
                        <a:t>1960</a:t>
                      </a:r>
                      <a:endParaRPr lang="en-GB" sz="1800" dirty="0">
                        <a:latin typeface="Arial" panose="020B0604020202020204" pitchFamily="34" charset="0"/>
                        <a:cs typeface="Arial" panose="020B0604020202020204" pitchFamily="34" charset="0"/>
                      </a:endParaRPr>
                    </a:p>
                  </a:txBody>
                  <a:tcPr/>
                </a:tc>
                <a:tc>
                  <a:txBody>
                    <a:bodyPr/>
                    <a:lstStyle/>
                    <a:p>
                      <a:r>
                        <a:rPr lang="en-GB" sz="1800" dirty="0" smtClean="0">
                          <a:latin typeface="Arial" panose="020B0604020202020204" pitchFamily="34" charset="0"/>
                          <a:cs typeface="Arial" panose="020B0604020202020204" pitchFamily="34" charset="0"/>
                        </a:rPr>
                        <a:t>1970</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82197353"/>
                  </a:ext>
                </a:extLst>
              </a:tr>
              <a:tr h="234277">
                <a:tc>
                  <a:txBody>
                    <a:bodyPr/>
                    <a:lstStyle/>
                    <a:p>
                      <a:r>
                        <a:rPr lang="en-GB" sz="1800" dirty="0" smtClean="0">
                          <a:latin typeface="Arial" panose="020B0604020202020204" pitchFamily="34" charset="0"/>
                          <a:cs typeface="Arial" panose="020B0604020202020204" pitchFamily="34" charset="0"/>
                        </a:rPr>
                        <a:t>Senators (100)</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0</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1</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6115396"/>
                  </a:ext>
                </a:extLst>
              </a:tr>
              <a:tr h="241479">
                <a:tc>
                  <a:txBody>
                    <a:bodyPr/>
                    <a:lstStyle/>
                    <a:p>
                      <a:r>
                        <a:rPr lang="en-GB" sz="1800" dirty="0" smtClean="0">
                          <a:latin typeface="Arial" panose="020B0604020202020204" pitchFamily="34" charset="0"/>
                          <a:cs typeface="Arial" panose="020B0604020202020204" pitchFamily="34" charset="0"/>
                        </a:rPr>
                        <a:t>US Representatives (435)</a:t>
                      </a:r>
                    </a:p>
                  </a:txBody>
                  <a:tcPr/>
                </a:tc>
                <a:tc>
                  <a:txBody>
                    <a:bodyPr/>
                    <a:lstStyle/>
                    <a:p>
                      <a:pPr algn="ctr"/>
                      <a:r>
                        <a:rPr lang="en-GB" sz="1800" dirty="0" smtClean="0">
                          <a:latin typeface="Arial" panose="020B0604020202020204" pitchFamily="34" charset="0"/>
                          <a:cs typeface="Arial" panose="020B0604020202020204" pitchFamily="34" charset="0"/>
                        </a:rPr>
                        <a:t>1</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14</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0574755"/>
                  </a:ext>
                </a:extLst>
              </a:tr>
              <a:tr h="234277">
                <a:tc>
                  <a:txBody>
                    <a:bodyPr/>
                    <a:lstStyle/>
                    <a:p>
                      <a:r>
                        <a:rPr lang="en-GB" sz="1800" dirty="0" smtClean="0">
                          <a:latin typeface="Arial" panose="020B0604020202020204" pitchFamily="34" charset="0"/>
                          <a:cs typeface="Arial" panose="020B0604020202020204" pitchFamily="34" charset="0"/>
                        </a:rPr>
                        <a:t>State</a:t>
                      </a:r>
                      <a:r>
                        <a:rPr lang="en-GB" sz="1800" baseline="0" dirty="0" smtClean="0">
                          <a:latin typeface="Arial" panose="020B0604020202020204" pitchFamily="34" charset="0"/>
                          <a:cs typeface="Arial" panose="020B0604020202020204" pitchFamily="34" charset="0"/>
                        </a:rPr>
                        <a:t> Governors (50)</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0</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0</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7694118"/>
                  </a:ext>
                </a:extLst>
              </a:tr>
            </a:tbl>
          </a:graphicData>
        </a:graphic>
      </p:graphicFrame>
    </p:spTree>
    <p:extLst>
      <p:ext uri="{BB962C8B-B14F-4D97-AF65-F5344CB8AC3E}">
        <p14:creationId xmlns:p14="http://schemas.microsoft.com/office/powerpoint/2010/main" val="1357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37" y="221889"/>
            <a:ext cx="11683013" cy="1280890"/>
          </a:xfrm>
        </p:spPr>
        <p:txBody>
          <a:bodyPr>
            <a:normAutofit fontScale="90000"/>
          </a:bodyPr>
          <a:lstStyle/>
          <a:p>
            <a:r>
              <a:rPr lang="en-GB" dirty="0" smtClean="0"/>
              <a:t>				</a:t>
            </a:r>
            <a:r>
              <a:rPr lang="en-GB" dirty="0" smtClean="0"/>
              <a:t>			Black </a:t>
            </a:r>
            <a:r>
              <a:rPr lang="en-GB" dirty="0" smtClean="0"/>
              <a:t>Panthers </a:t>
            </a:r>
            <a:br>
              <a:rPr lang="en-GB" dirty="0" smtClean="0"/>
            </a:br>
            <a:r>
              <a:rPr lang="en-GB" dirty="0" smtClean="0"/>
              <a:t>…protesting gun law restrictions Washington State 1969</a:t>
            </a:r>
            <a:endParaRPr lang="en-GB" dirty="0"/>
          </a:p>
        </p:txBody>
      </p:sp>
      <p:pic>
        <p:nvPicPr>
          <p:cNvPr id="4" name="Picture 3"/>
          <p:cNvPicPr>
            <a:picLocks noChangeAspect="1"/>
          </p:cNvPicPr>
          <p:nvPr/>
        </p:nvPicPr>
        <p:blipFill>
          <a:blip r:embed="rId2"/>
          <a:stretch>
            <a:fillRect/>
          </a:stretch>
        </p:blipFill>
        <p:spPr>
          <a:xfrm>
            <a:off x="271848" y="1614617"/>
            <a:ext cx="11920152" cy="5243383"/>
          </a:xfrm>
          <a:prstGeom prst="rect">
            <a:avLst/>
          </a:prstGeom>
        </p:spPr>
      </p:pic>
    </p:spTree>
    <p:extLst>
      <p:ext uri="{BB962C8B-B14F-4D97-AF65-F5344CB8AC3E}">
        <p14:creationId xmlns:p14="http://schemas.microsoft.com/office/powerpoint/2010/main" val="1622075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628" y="352261"/>
            <a:ext cx="8911687" cy="1280890"/>
          </a:xfrm>
        </p:spPr>
        <p:txBody>
          <a:bodyPr/>
          <a:lstStyle/>
          <a:p>
            <a:r>
              <a:rPr lang="en-GB" dirty="0" smtClean="0"/>
              <a:t>Shirley Chisolm (1924-2005)</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08" y="1680519"/>
            <a:ext cx="7620000" cy="51115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57600" y="1252151"/>
            <a:ext cx="189827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Shirley 1972</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122740" y="1017655"/>
            <a:ext cx="4102405" cy="1015663"/>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Parents from Barbados…garment</a:t>
            </a:r>
          </a:p>
          <a:p>
            <a:r>
              <a:rPr lang="en-GB" sz="2000" dirty="0" smtClean="0">
                <a:latin typeface="Arial" panose="020B0604020202020204" pitchFamily="34" charset="0"/>
                <a:cs typeface="Arial" panose="020B0604020202020204" pitchFamily="34" charset="0"/>
              </a:rPr>
              <a:t>District…sent to Barbados as child</a:t>
            </a:r>
          </a:p>
          <a:p>
            <a:r>
              <a:rPr lang="en-GB" sz="2000" dirty="0" smtClean="0">
                <a:latin typeface="Arial" panose="020B0604020202020204" pitchFamily="34" charset="0"/>
                <a:cs typeface="Arial" panose="020B0604020202020204" pitchFamily="34" charset="0"/>
              </a:rPr>
              <a:t>…returns to US as 10 yr old</a:t>
            </a:r>
            <a:endParaRPr lang="en-GB" sz="2000" dirty="0">
              <a:latin typeface="Arial" panose="020B0604020202020204" pitchFamily="34" charset="0"/>
              <a:cs typeface="Arial" panose="020B0604020202020204" pitchFamily="34" charset="0"/>
            </a:endParaRPr>
          </a:p>
        </p:txBody>
      </p:sp>
      <p:sp>
        <p:nvSpPr>
          <p:cNvPr id="6" name="TextBox 5"/>
          <p:cNvSpPr txBox="1"/>
          <p:nvPr/>
        </p:nvSpPr>
        <p:spPr>
          <a:xfrm>
            <a:off x="8012651" y="2225950"/>
            <a:ext cx="4136069" cy="163121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"Granny gave me strength, dignity</a:t>
            </a:r>
            <a:r>
              <a:rPr lang="en-GB" sz="20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and </a:t>
            </a:r>
            <a:r>
              <a:rPr lang="en-GB" sz="2000" dirty="0">
                <a:latin typeface="Arial" panose="020B0604020202020204" pitchFamily="34" charset="0"/>
                <a:cs typeface="Arial" panose="020B0604020202020204" pitchFamily="34" charset="0"/>
              </a:rPr>
              <a:t>love. I learned from an </a:t>
            </a:r>
            <a:r>
              <a:rPr lang="en-GB" sz="2000" dirty="0" smtClean="0">
                <a:latin typeface="Arial" panose="020B0604020202020204" pitchFamily="34" charset="0"/>
                <a:cs typeface="Arial" panose="020B0604020202020204" pitchFamily="34" charset="0"/>
              </a:rPr>
              <a:t>early</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age that I was somebody</a:t>
            </a:r>
            <a:r>
              <a:rPr lang="en-GB" sz="20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I </a:t>
            </a:r>
            <a:r>
              <a:rPr lang="en-GB" sz="2000" dirty="0">
                <a:latin typeface="Arial" panose="020B0604020202020204" pitchFamily="34" charset="0"/>
                <a:cs typeface="Arial" panose="020B0604020202020204" pitchFamily="34" charset="0"/>
              </a:rPr>
              <a:t>didn't need the black revolution </a:t>
            </a:r>
            <a:r>
              <a:rPr lang="en-GB" sz="2000" dirty="0" smtClean="0">
                <a:latin typeface="Arial" panose="020B0604020202020204" pitchFamily="34" charset="0"/>
                <a:cs typeface="Arial" panose="020B0604020202020204" pitchFamily="34" charset="0"/>
              </a:rPr>
              <a:t>to</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teach me that."</a:t>
            </a:r>
            <a:r>
              <a:rPr lang="en-GB" sz="2000" baseline="30000" dirty="0">
                <a:latin typeface="Arial" panose="020B0604020202020204" pitchFamily="34" charset="0"/>
                <a:cs typeface="Arial" panose="020B0604020202020204" pitchFamily="34" charset="0"/>
                <a:hlinkClick r:id="rId3"/>
              </a:rPr>
              <a:t>[</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8021053" y="3842084"/>
            <a:ext cx="3717684" cy="1323439"/>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Married…volunteers for politics</a:t>
            </a:r>
          </a:p>
          <a:p>
            <a:r>
              <a:rPr lang="en-GB" sz="2000" dirty="0" smtClean="0">
                <a:latin typeface="Arial" panose="020B0604020202020204" pitchFamily="34" charset="0"/>
                <a:cs typeface="Arial" panose="020B0604020202020204" pitchFamily="34" charset="0"/>
              </a:rPr>
              <a:t>…State Assembly 1960-68</a:t>
            </a:r>
          </a:p>
          <a:p>
            <a:r>
              <a:rPr lang="en-GB" sz="2000" dirty="0" smtClean="0">
                <a:latin typeface="Arial" panose="020B0604020202020204" pitchFamily="34" charset="0"/>
                <a:cs typeface="Arial" panose="020B0604020202020204" pitchFamily="34" charset="0"/>
              </a:rPr>
              <a:t>..practical, non ideological</a:t>
            </a:r>
          </a:p>
          <a:p>
            <a:r>
              <a:rPr lang="en-GB" sz="2000" dirty="0" smtClean="0">
                <a:latin typeface="Arial" panose="020B0604020202020204" pitchFamily="34" charset="0"/>
                <a:cs typeface="Arial" panose="020B0604020202020204" pitchFamily="34" charset="0"/>
              </a:rPr>
              <a:t>..”unbought/ unsold”</a:t>
            </a:r>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7948863" y="5215419"/>
            <a:ext cx="4641014" cy="1015663"/>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First black woman in Congress 1969</a:t>
            </a:r>
          </a:p>
          <a:p>
            <a:r>
              <a:rPr lang="en-GB" sz="2000" dirty="0" smtClean="0">
                <a:latin typeface="Arial" panose="020B0604020202020204" pitchFamily="34" charset="0"/>
                <a:cs typeface="Arial" panose="020B0604020202020204" pitchFamily="34" charset="0"/>
              </a:rPr>
              <a:t>….agricultural committee. Food stamps</a:t>
            </a:r>
          </a:p>
          <a:p>
            <a:r>
              <a:rPr lang="en-GB" sz="2000" dirty="0" smtClean="0">
                <a:latin typeface="Arial" panose="020B0604020202020204" pitchFamily="34" charset="0"/>
                <a:cs typeface="Arial" panose="020B0604020202020204" pitchFamily="34" charset="0"/>
              </a:rPr>
              <a:t>…focus education, self help</a:t>
            </a:r>
            <a:endParaRPr lang="en-GB" sz="2000" dirty="0">
              <a:latin typeface="Arial" panose="020B0604020202020204" pitchFamily="34" charset="0"/>
              <a:cs typeface="Arial" panose="020B0604020202020204" pitchFamily="34" charset="0"/>
            </a:endParaRPr>
          </a:p>
        </p:txBody>
      </p:sp>
      <p:sp>
        <p:nvSpPr>
          <p:cNvPr id="9" name="TextBox 8"/>
          <p:cNvSpPr txBox="1"/>
          <p:nvPr/>
        </p:nvSpPr>
        <p:spPr>
          <a:xfrm>
            <a:off x="8040130" y="6268995"/>
            <a:ext cx="4689104" cy="707886"/>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Presidential candidate 1972…represent</a:t>
            </a:r>
          </a:p>
          <a:p>
            <a:r>
              <a:rPr lang="en-GB" sz="2000" dirty="0" smtClean="0">
                <a:latin typeface="Arial" panose="020B0604020202020204" pitchFamily="34" charset="0"/>
                <a:cs typeface="Arial" panose="020B0604020202020204" pitchFamily="34" charset="0"/>
              </a:rPr>
              <a:t>District to 1983</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1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873" y="0"/>
            <a:ext cx="10595811" cy="1280890"/>
          </a:xfrm>
        </p:spPr>
        <p:txBody>
          <a:bodyPr/>
          <a:lstStyle/>
          <a:p>
            <a:r>
              <a:rPr lang="en-GB" dirty="0" smtClean="0"/>
              <a:t>Women in 1960’s USA: </a:t>
            </a:r>
            <a:r>
              <a:rPr lang="en-GB" sz="2400" dirty="0" smtClean="0">
                <a:latin typeface="Arial" panose="020B0604020202020204" pitchFamily="34" charset="0"/>
                <a:cs typeface="Arial" panose="020B0604020202020204" pitchFamily="34" charset="0"/>
              </a:rPr>
              <a:t>….back seat to Civil Rights/ Anti War</a:t>
            </a:r>
            <a:endParaRPr lang="en-GB" sz="2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78780" y="2863515"/>
            <a:ext cx="11586118" cy="4317869"/>
          </a:xfrm>
        </p:spPr>
        <p:txBody>
          <a:bodyPr>
            <a:normAutofit fontScale="55000" lnSpcReduction="20000"/>
          </a:bodyPr>
          <a:lstStyle/>
          <a:p>
            <a:r>
              <a:rPr lang="en-GB" sz="3800" dirty="0" smtClean="0">
                <a:latin typeface="Arial" panose="020B0604020202020204" pitchFamily="34" charset="0"/>
                <a:cs typeface="Arial" panose="020B0604020202020204" pitchFamily="34" charset="0"/>
              </a:rPr>
              <a:t>New freedoms &amp; Recognition for women’s rights</a:t>
            </a:r>
          </a:p>
          <a:p>
            <a:pPr lvl="1"/>
            <a:r>
              <a:rPr lang="en-GB" sz="3800" dirty="0" smtClean="0">
                <a:latin typeface="Arial" panose="020B0604020202020204" pitchFamily="34" charset="0"/>
                <a:cs typeface="Arial" panose="020B0604020202020204" pitchFamily="34" charset="0"/>
              </a:rPr>
              <a:t>.Contraception approved as safe and legal 1960</a:t>
            </a:r>
          </a:p>
          <a:p>
            <a:pPr lvl="1"/>
            <a:r>
              <a:rPr lang="en-GB" sz="3800" dirty="0" smtClean="0">
                <a:latin typeface="Arial" panose="020B0604020202020204" pitchFamily="34" charset="0"/>
                <a:cs typeface="Arial" panose="020B0604020202020204" pitchFamily="34" charset="0"/>
              </a:rPr>
              <a:t>“Feminine Mystique by Betty Friedan published 1963</a:t>
            </a:r>
          </a:p>
          <a:p>
            <a:pPr lvl="2"/>
            <a:r>
              <a:rPr lang="en-GB" sz="3800" dirty="0">
                <a:latin typeface="Arial" panose="020B0604020202020204" pitchFamily="34" charset="0"/>
                <a:cs typeface="Arial" panose="020B0604020202020204" pitchFamily="34" charset="0"/>
              </a:rPr>
              <a:t>Women not fulfilled solely by “domestic goddess” 1950’s role </a:t>
            </a:r>
            <a:r>
              <a:rPr lang="en-GB" sz="3800" dirty="0" smtClean="0">
                <a:latin typeface="Arial" panose="020B0604020202020204" pitchFamily="34" charset="0"/>
                <a:cs typeface="Arial" panose="020B0604020202020204" pitchFamily="34" charset="0"/>
              </a:rPr>
              <a:t>model</a:t>
            </a:r>
          </a:p>
          <a:p>
            <a:pPr lvl="2"/>
            <a:r>
              <a:rPr lang="en-GB" sz="3800" dirty="0" smtClean="0">
                <a:latin typeface="Arial" panose="020B0604020202020204" pitchFamily="34" charset="0"/>
                <a:cs typeface="Arial" panose="020B0604020202020204" pitchFamily="34" charset="0"/>
              </a:rPr>
              <a:t>Systemic sexism repress the ability of women to achieve full citizenship</a:t>
            </a:r>
            <a:endParaRPr lang="en-GB" sz="3800" dirty="0">
              <a:latin typeface="Arial" panose="020B0604020202020204" pitchFamily="34" charset="0"/>
              <a:cs typeface="Arial" panose="020B0604020202020204" pitchFamily="34" charset="0"/>
            </a:endParaRPr>
          </a:p>
          <a:p>
            <a:endParaRPr lang="en-GB" dirty="0" smtClean="0"/>
          </a:p>
          <a:p>
            <a:r>
              <a:rPr lang="en-GB" sz="3800" dirty="0" smtClean="0">
                <a:latin typeface="Arial" panose="020B0604020202020204" pitchFamily="34" charset="0"/>
                <a:cs typeface="Arial" panose="020B0604020202020204" pitchFamily="34" charset="0"/>
              </a:rPr>
              <a:t>Civil Rights Act 1964….makes illegal sexual discrimination for job and pay</a:t>
            </a:r>
          </a:p>
          <a:p>
            <a:endParaRPr lang="en-GB" sz="3100" dirty="0">
              <a:latin typeface="Arial" panose="020B0604020202020204" pitchFamily="34" charset="0"/>
              <a:cs typeface="Arial" panose="020B0604020202020204" pitchFamily="34" charset="0"/>
            </a:endParaRPr>
          </a:p>
          <a:p>
            <a:r>
              <a:rPr lang="en-GB" sz="3800" dirty="0">
                <a:latin typeface="Arial" panose="020B0604020202020204" pitchFamily="34" charset="0"/>
                <a:cs typeface="Arial" panose="020B0604020202020204" pitchFamily="34" charset="0"/>
              </a:rPr>
              <a:t>1967…National Organisation of Women formed…campaign vs legal constraints</a:t>
            </a:r>
          </a:p>
          <a:p>
            <a:endParaRPr lang="en-GB" sz="3800" dirty="0">
              <a:latin typeface="Arial" panose="020B0604020202020204" pitchFamily="34" charset="0"/>
              <a:cs typeface="Arial" panose="020B0604020202020204" pitchFamily="34" charset="0"/>
            </a:endParaRPr>
          </a:p>
          <a:p>
            <a:r>
              <a:rPr lang="en-GB" sz="3800" dirty="0">
                <a:latin typeface="Arial" panose="020B0604020202020204" pitchFamily="34" charset="0"/>
                <a:cs typeface="Arial" panose="020B0604020202020204" pitchFamily="34" charset="0"/>
              </a:rPr>
              <a:t>1969…Gloria Steinman article “After Black Power, Women’s Liberation”</a:t>
            </a:r>
          </a:p>
          <a:p>
            <a:endParaRPr lang="en-GB" dirty="0"/>
          </a:p>
          <a:p>
            <a:pPr lvl="1"/>
            <a:endParaRPr lang="en-GB" dirty="0"/>
          </a:p>
        </p:txBody>
      </p:sp>
      <p:sp>
        <p:nvSpPr>
          <p:cNvPr id="4" name="TextBox 3"/>
          <p:cNvSpPr txBox="1"/>
          <p:nvPr/>
        </p:nvSpPr>
        <p:spPr>
          <a:xfrm>
            <a:off x="299322" y="1498763"/>
            <a:ext cx="297709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No political progress</a:t>
            </a:r>
            <a:endParaRPr lang="en-GB"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nvPr>
        </p:nvGraphicFramePr>
        <p:xfrm>
          <a:off x="3585409" y="1037063"/>
          <a:ext cx="4692315" cy="1578944"/>
        </p:xfrm>
        <a:graphic>
          <a:graphicData uri="http://schemas.openxmlformats.org/drawingml/2006/table">
            <a:tbl>
              <a:tblPr firstRow="1" bandRow="1">
                <a:tableStyleId>{5C22544A-7EE6-4342-B048-85BDC9FD1C3A}</a:tableStyleId>
              </a:tblPr>
              <a:tblGrid>
                <a:gridCol w="2350169">
                  <a:extLst>
                    <a:ext uri="{9D8B030D-6E8A-4147-A177-3AD203B41FA5}">
                      <a16:colId xmlns:a16="http://schemas.microsoft.com/office/drawing/2014/main" val="565506114"/>
                    </a:ext>
                  </a:extLst>
                </a:gridCol>
                <a:gridCol w="1187116">
                  <a:extLst>
                    <a:ext uri="{9D8B030D-6E8A-4147-A177-3AD203B41FA5}">
                      <a16:colId xmlns:a16="http://schemas.microsoft.com/office/drawing/2014/main" val="2661900162"/>
                    </a:ext>
                  </a:extLst>
                </a:gridCol>
                <a:gridCol w="1155030">
                  <a:extLst>
                    <a:ext uri="{9D8B030D-6E8A-4147-A177-3AD203B41FA5}">
                      <a16:colId xmlns:a16="http://schemas.microsoft.com/office/drawing/2014/main" val="1022231381"/>
                    </a:ext>
                  </a:extLst>
                </a:gridCol>
              </a:tblGrid>
              <a:tr h="354101">
                <a:tc>
                  <a:txBody>
                    <a:bodyPr/>
                    <a:lstStyle/>
                    <a:p>
                      <a:endParaRPr lang="en-GB" sz="1800" dirty="0">
                        <a:latin typeface="Arial" panose="020B0604020202020204" pitchFamily="34" charset="0"/>
                        <a:cs typeface="Arial" panose="020B0604020202020204" pitchFamily="34" charset="0"/>
                      </a:endParaRPr>
                    </a:p>
                  </a:txBody>
                  <a:tcPr/>
                </a:tc>
                <a:tc>
                  <a:txBody>
                    <a:bodyPr/>
                    <a:lstStyle/>
                    <a:p>
                      <a:r>
                        <a:rPr lang="en-GB" sz="1800" dirty="0" smtClean="0">
                          <a:latin typeface="Arial" panose="020B0604020202020204" pitchFamily="34" charset="0"/>
                          <a:cs typeface="Arial" panose="020B0604020202020204" pitchFamily="34" charset="0"/>
                        </a:rPr>
                        <a:t>1960</a:t>
                      </a:r>
                      <a:endParaRPr lang="en-GB" sz="1800" dirty="0">
                        <a:latin typeface="Arial" panose="020B0604020202020204" pitchFamily="34" charset="0"/>
                        <a:cs typeface="Arial" panose="020B0604020202020204" pitchFamily="34" charset="0"/>
                      </a:endParaRPr>
                    </a:p>
                  </a:txBody>
                  <a:tcPr/>
                </a:tc>
                <a:tc>
                  <a:txBody>
                    <a:bodyPr/>
                    <a:lstStyle/>
                    <a:p>
                      <a:r>
                        <a:rPr lang="en-GB" sz="1800" dirty="0" smtClean="0">
                          <a:latin typeface="Arial" panose="020B0604020202020204" pitchFamily="34" charset="0"/>
                          <a:cs typeface="Arial" panose="020B0604020202020204" pitchFamily="34" charset="0"/>
                        </a:rPr>
                        <a:t>1970</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82197353"/>
                  </a:ext>
                </a:extLst>
              </a:tr>
              <a:tr h="275237">
                <a:tc>
                  <a:txBody>
                    <a:bodyPr/>
                    <a:lstStyle/>
                    <a:p>
                      <a:r>
                        <a:rPr lang="en-GB" sz="1800" dirty="0" smtClean="0">
                          <a:latin typeface="Arial" panose="020B0604020202020204" pitchFamily="34" charset="0"/>
                          <a:cs typeface="Arial" panose="020B0604020202020204" pitchFamily="34" charset="0"/>
                        </a:rPr>
                        <a:t>Senators</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1</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1</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36115396"/>
                  </a:ext>
                </a:extLst>
              </a:tr>
              <a:tr h="481664">
                <a:tc>
                  <a:txBody>
                    <a:bodyPr/>
                    <a:lstStyle/>
                    <a:p>
                      <a:r>
                        <a:rPr lang="en-GB" sz="1800" dirty="0" smtClean="0">
                          <a:latin typeface="Arial" panose="020B0604020202020204" pitchFamily="34" charset="0"/>
                          <a:cs typeface="Arial" panose="020B0604020202020204" pitchFamily="34" charset="0"/>
                        </a:rPr>
                        <a:t>US Representatives</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19</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11</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30574755"/>
                  </a:ext>
                </a:extLst>
              </a:tr>
              <a:tr h="275237">
                <a:tc>
                  <a:txBody>
                    <a:bodyPr/>
                    <a:lstStyle/>
                    <a:p>
                      <a:r>
                        <a:rPr lang="en-GB" sz="1800" dirty="0" smtClean="0">
                          <a:latin typeface="Arial" panose="020B0604020202020204" pitchFamily="34" charset="0"/>
                          <a:cs typeface="Arial" panose="020B0604020202020204" pitchFamily="34" charset="0"/>
                        </a:rPr>
                        <a:t>State</a:t>
                      </a:r>
                      <a:r>
                        <a:rPr lang="en-GB" sz="1800" baseline="0" dirty="0" smtClean="0">
                          <a:latin typeface="Arial" panose="020B0604020202020204" pitchFamily="34" charset="0"/>
                          <a:cs typeface="Arial" panose="020B0604020202020204" pitchFamily="34" charset="0"/>
                        </a:rPr>
                        <a:t> Governors</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0</a:t>
                      </a:r>
                      <a:endParaRPr lang="en-GB" sz="1800" dirty="0">
                        <a:latin typeface="Arial" panose="020B0604020202020204" pitchFamily="34" charset="0"/>
                        <a:cs typeface="Arial" panose="020B0604020202020204" pitchFamily="34" charset="0"/>
                      </a:endParaRPr>
                    </a:p>
                  </a:txBody>
                  <a:tcPr/>
                </a:tc>
                <a:tc>
                  <a:txBody>
                    <a:bodyPr/>
                    <a:lstStyle/>
                    <a:p>
                      <a:pPr algn="ctr"/>
                      <a:r>
                        <a:rPr lang="en-GB" sz="1800" dirty="0" smtClean="0">
                          <a:latin typeface="Arial" panose="020B0604020202020204" pitchFamily="34" charset="0"/>
                          <a:cs typeface="Arial" panose="020B0604020202020204" pitchFamily="34" charset="0"/>
                        </a:rPr>
                        <a:t>0</a:t>
                      </a:r>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7694118"/>
                  </a:ext>
                </a:extLst>
              </a:tr>
            </a:tbl>
          </a:graphicData>
        </a:graphic>
      </p:graphicFrame>
    </p:spTree>
    <p:extLst>
      <p:ext uri="{BB962C8B-B14F-4D97-AF65-F5344CB8AC3E}">
        <p14:creationId xmlns:p14="http://schemas.microsoft.com/office/powerpoint/2010/main" val="232236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535" y="0"/>
            <a:ext cx="8911687" cy="1280890"/>
          </a:xfrm>
        </p:spPr>
        <p:txBody>
          <a:bodyPr/>
          <a:lstStyle/>
          <a:p>
            <a:r>
              <a:rPr lang="en-GB" dirty="0" smtClean="0"/>
              <a:t>Gloria Steinman (1931…..)</a:t>
            </a:r>
            <a:endParaRPr lang="en-GB" dirty="0"/>
          </a:p>
        </p:txBody>
      </p:sp>
      <p:pic>
        <p:nvPicPr>
          <p:cNvPr id="1026" name="Picture 2" descr="Glamour 19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3690"/>
            <a:ext cx="5675971" cy="5484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85930" y="1024744"/>
            <a:ext cx="2435992" cy="461665"/>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Gloria 1963</a:t>
            </a:r>
            <a:endParaRPr lang="en-GB" sz="2400" dirty="0">
              <a:latin typeface="Arial" panose="020B0604020202020204" pitchFamily="34" charset="0"/>
              <a:cs typeface="Arial" panose="020B0604020202020204" pitchFamily="34" charset="0"/>
            </a:endParaRPr>
          </a:p>
        </p:txBody>
      </p:sp>
      <p:sp>
        <p:nvSpPr>
          <p:cNvPr id="5" name="Rectangle 4"/>
          <p:cNvSpPr/>
          <p:nvPr/>
        </p:nvSpPr>
        <p:spPr>
          <a:xfrm>
            <a:off x="5802901" y="5181732"/>
            <a:ext cx="6096000" cy="1631216"/>
          </a:xfrm>
          <a:prstGeom prst="rect">
            <a:avLst/>
          </a:prstGeom>
        </p:spPr>
        <p:txBody>
          <a:bodyPr>
            <a:spAutoFit/>
          </a:bodyPr>
          <a:lstStyle/>
          <a:p>
            <a:r>
              <a:rPr lang="en-GB" sz="2000" dirty="0">
                <a:solidFill>
                  <a:srgbClr val="202122"/>
                </a:solidFill>
                <a:latin typeface="Arial" panose="020B0604020202020204" pitchFamily="34" charset="0"/>
              </a:rPr>
              <a:t>Sex and race </a:t>
            </a:r>
            <a:r>
              <a:rPr lang="en-GB" sz="2000" dirty="0" smtClean="0">
                <a:solidFill>
                  <a:srgbClr val="202122"/>
                </a:solidFill>
                <a:latin typeface="Arial" panose="020B0604020202020204" pitchFamily="34" charset="0"/>
              </a:rPr>
              <a:t>…have </a:t>
            </a:r>
            <a:r>
              <a:rPr lang="en-GB" sz="2000" dirty="0">
                <a:solidFill>
                  <a:srgbClr val="202122"/>
                </a:solidFill>
                <a:latin typeface="Arial" panose="020B0604020202020204" pitchFamily="34" charset="0"/>
              </a:rPr>
              <a:t>been the </a:t>
            </a:r>
            <a:r>
              <a:rPr lang="en-GB" sz="2000" dirty="0" smtClean="0">
                <a:solidFill>
                  <a:srgbClr val="202122"/>
                </a:solidFill>
                <a:latin typeface="Arial" panose="020B0604020202020204" pitchFamily="34" charset="0"/>
              </a:rPr>
              <a:t>primary </a:t>
            </a:r>
            <a:r>
              <a:rPr lang="en-GB" sz="2000" dirty="0">
                <a:solidFill>
                  <a:srgbClr val="202122"/>
                </a:solidFill>
                <a:latin typeface="Arial" panose="020B0604020202020204" pitchFamily="34" charset="0"/>
              </a:rPr>
              <a:t>ways </a:t>
            </a:r>
            <a:r>
              <a:rPr lang="en-GB" sz="2000" dirty="0" smtClean="0">
                <a:solidFill>
                  <a:srgbClr val="202122"/>
                </a:solidFill>
                <a:latin typeface="Arial" panose="020B0604020202020204" pitchFamily="34" charset="0"/>
              </a:rPr>
              <a:t>of</a:t>
            </a:r>
          </a:p>
          <a:p>
            <a:r>
              <a:rPr lang="en-GB" sz="2000" dirty="0" smtClean="0">
                <a:solidFill>
                  <a:srgbClr val="202122"/>
                </a:solidFill>
                <a:latin typeface="Arial" panose="020B0604020202020204" pitchFamily="34" charset="0"/>
              </a:rPr>
              <a:t> </a:t>
            </a:r>
            <a:r>
              <a:rPr lang="en-GB" sz="2000" dirty="0">
                <a:solidFill>
                  <a:srgbClr val="202122"/>
                </a:solidFill>
                <a:latin typeface="Arial" panose="020B0604020202020204" pitchFamily="34" charset="0"/>
              </a:rPr>
              <a:t>organizing human beings </a:t>
            </a:r>
            <a:r>
              <a:rPr lang="en-GB" sz="2000" dirty="0" smtClean="0">
                <a:solidFill>
                  <a:srgbClr val="202122"/>
                </a:solidFill>
                <a:latin typeface="Arial" panose="020B0604020202020204" pitchFamily="34" charset="0"/>
              </a:rPr>
              <a:t>into  </a:t>
            </a:r>
            <a:r>
              <a:rPr lang="en-GB" sz="2000" dirty="0">
                <a:solidFill>
                  <a:srgbClr val="202122"/>
                </a:solidFill>
                <a:latin typeface="Arial" panose="020B0604020202020204" pitchFamily="34" charset="0"/>
              </a:rPr>
              <a:t>superior and </a:t>
            </a:r>
            <a:r>
              <a:rPr lang="en-GB" sz="2000" dirty="0" smtClean="0">
                <a:solidFill>
                  <a:srgbClr val="202122"/>
                </a:solidFill>
                <a:latin typeface="Arial" panose="020B0604020202020204" pitchFamily="34" charset="0"/>
              </a:rPr>
              <a:t>inferior</a:t>
            </a:r>
          </a:p>
          <a:p>
            <a:r>
              <a:rPr lang="en-GB" sz="2000" dirty="0" smtClean="0">
                <a:solidFill>
                  <a:srgbClr val="202122"/>
                </a:solidFill>
                <a:latin typeface="Arial" panose="020B0604020202020204" pitchFamily="34" charset="0"/>
              </a:rPr>
              <a:t> </a:t>
            </a:r>
            <a:r>
              <a:rPr lang="en-GB" sz="2000" dirty="0">
                <a:solidFill>
                  <a:srgbClr val="202122"/>
                </a:solidFill>
                <a:latin typeface="Arial" panose="020B0604020202020204" pitchFamily="34" charset="0"/>
              </a:rPr>
              <a:t>groups </a:t>
            </a:r>
            <a:r>
              <a:rPr lang="en-GB" sz="2000" dirty="0" smtClean="0">
                <a:solidFill>
                  <a:srgbClr val="202122"/>
                </a:solidFill>
                <a:latin typeface="Arial" panose="020B0604020202020204" pitchFamily="34" charset="0"/>
              </a:rPr>
              <a:t>…we </a:t>
            </a:r>
            <a:r>
              <a:rPr lang="en-GB" sz="2000" dirty="0">
                <a:solidFill>
                  <a:srgbClr val="202122"/>
                </a:solidFill>
                <a:latin typeface="Arial" panose="020B0604020202020204" pitchFamily="34" charset="0"/>
              </a:rPr>
              <a:t>are talking about a society in which there will be no roles other than those chosen or those earned. We are really talking about humanism</a:t>
            </a:r>
            <a:endParaRPr lang="en-GB" sz="2000" dirty="0"/>
          </a:p>
        </p:txBody>
      </p:sp>
      <p:sp>
        <p:nvSpPr>
          <p:cNvPr id="6" name="TextBox 5"/>
          <p:cNvSpPr txBox="1"/>
          <p:nvPr/>
        </p:nvSpPr>
        <p:spPr>
          <a:xfrm>
            <a:off x="5840528" y="625876"/>
            <a:ext cx="5247501"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Brought up in Trailer, Jewish father</a:t>
            </a:r>
          </a:p>
          <a:p>
            <a:r>
              <a:rPr lang="en-GB" sz="2400" dirty="0" smtClean="0">
                <a:latin typeface="Arial" panose="020B0604020202020204" pitchFamily="34" charset="0"/>
                <a:cs typeface="Arial" panose="020B0604020202020204" pitchFamily="34" charset="0"/>
              </a:rPr>
              <a:t>Mother Presbyterian. Mother ill</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5820133" y="1608186"/>
            <a:ext cx="482375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Excellent student….scholarship to</a:t>
            </a:r>
          </a:p>
          <a:p>
            <a:r>
              <a:rPr lang="en-GB" sz="2400" dirty="0" smtClean="0">
                <a:latin typeface="Arial" panose="020B0604020202020204" pitchFamily="34" charset="0"/>
                <a:cs typeface="Arial" panose="020B0604020202020204" pitchFamily="34" charset="0"/>
              </a:rPr>
              <a:t>Smith College (private women)</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5771210" y="2482401"/>
            <a:ext cx="5327933"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Writer…works for charity in India (CIA</a:t>
            </a:r>
          </a:p>
          <a:p>
            <a:r>
              <a:rPr lang="en-GB" sz="2400" dirty="0" smtClean="0">
                <a:latin typeface="Arial" panose="020B0604020202020204" pitchFamily="34" charset="0"/>
                <a:cs typeface="Arial" panose="020B0604020202020204" pitchFamily="34" charset="0"/>
              </a:rPr>
              <a:t>Front)…abortion in London…to US</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5757436" y="3399312"/>
            <a:ext cx="5338026"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Freelance </a:t>
            </a:r>
            <a:r>
              <a:rPr lang="en-GB" sz="2400" dirty="0" smtClean="0">
                <a:latin typeface="Arial" panose="020B0604020202020204" pitchFamily="34" charset="0"/>
                <a:cs typeface="Arial" panose="020B0604020202020204" pitchFamily="34" charset="0"/>
              </a:rPr>
              <a:t>writer. Under </a:t>
            </a:r>
            <a:r>
              <a:rPr lang="en-GB" sz="2400" dirty="0">
                <a:latin typeface="Arial" panose="020B0604020202020204" pitchFamily="34" charset="0"/>
                <a:cs typeface="Arial" panose="020B0604020202020204" pitchFamily="34" charset="0"/>
              </a:rPr>
              <a:t>cover “Playboy Bunny”…exposes conditions Cosmopolitan mag/ TV personality</a:t>
            </a:r>
          </a:p>
        </p:txBody>
      </p:sp>
      <p:sp>
        <p:nvSpPr>
          <p:cNvPr id="10" name="TextBox 9"/>
          <p:cNvSpPr txBox="1"/>
          <p:nvPr/>
        </p:nvSpPr>
        <p:spPr>
          <a:xfrm>
            <a:off x="5746396" y="4658798"/>
            <a:ext cx="7269939"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Advocate for “feminist causes” …reproduction rights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3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548" y="0"/>
            <a:ext cx="8911687" cy="1280890"/>
          </a:xfrm>
        </p:spPr>
        <p:txBody>
          <a:bodyPr/>
          <a:lstStyle/>
          <a:p>
            <a:r>
              <a:rPr lang="en-GB" dirty="0" smtClean="0"/>
              <a:t>Flower Power</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0" y="690283"/>
            <a:ext cx="7620000" cy="6167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7876033" y="3623176"/>
            <a:ext cx="4315967" cy="2677656"/>
          </a:xfrm>
          <a:prstGeom prst="rect">
            <a:avLst/>
          </a:prstGeom>
          <a:noFill/>
        </p:spPr>
        <p:txBody>
          <a:bodyPr wrap="square" rtlCol="0">
            <a:spAutoFit/>
          </a:bodyPr>
          <a:lstStyle/>
          <a:p>
            <a:r>
              <a:rPr lang="en-GB" dirty="0"/>
              <a:t>"</a:t>
            </a:r>
            <a:r>
              <a:rPr lang="en-GB" sz="2400" dirty="0">
                <a:latin typeface="Arial" panose="020B0604020202020204" pitchFamily="34" charset="0"/>
                <a:cs typeface="Arial" panose="020B0604020202020204" pitchFamily="34" charset="0"/>
              </a:rPr>
              <a:t>Plans are being made to mine the East River with daffodils. Dandelion chains are being wrapped around induction centers.... The cry of 'Flower Power' echoes through the land. We shall not wilt."</a:t>
            </a:r>
          </a:p>
        </p:txBody>
      </p:sp>
      <p:sp>
        <p:nvSpPr>
          <p:cNvPr id="5" name="TextBox 4"/>
          <p:cNvSpPr txBox="1"/>
          <p:nvPr/>
        </p:nvSpPr>
        <p:spPr>
          <a:xfrm>
            <a:off x="7901492" y="345858"/>
            <a:ext cx="4592796"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Origin Berkley California 1965</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Poet Al Ginsburg</a:t>
            </a:r>
          </a:p>
          <a:p>
            <a:r>
              <a:rPr lang="en-GB" sz="2400" dirty="0" smtClean="0">
                <a:latin typeface="Arial" panose="020B0604020202020204" pitchFamily="34" charset="0"/>
                <a:cs typeface="Arial" panose="020B0604020202020204" pitchFamily="34" charset="0"/>
              </a:rPr>
              <a:t>Anti war activist : Abbie Hoffman</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917807" y="2088956"/>
            <a:ext cx="3711272"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Counter demonstration vs</a:t>
            </a:r>
          </a:p>
          <a:p>
            <a:r>
              <a:rPr lang="en-GB" sz="2400" dirty="0">
                <a:latin typeface="Arial" panose="020B0604020202020204" pitchFamily="34" charset="0"/>
                <a:cs typeface="Arial" panose="020B0604020202020204" pitchFamily="34" charset="0"/>
              </a:rPr>
              <a:t>Military parades</a:t>
            </a:r>
          </a:p>
        </p:txBody>
      </p:sp>
      <p:sp>
        <p:nvSpPr>
          <p:cNvPr id="7" name="TextBox 6"/>
          <p:cNvSpPr txBox="1"/>
          <p:nvPr/>
        </p:nvSpPr>
        <p:spPr>
          <a:xfrm>
            <a:off x="7917090" y="3103760"/>
            <a:ext cx="315586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Abbi Hoffman: activist</a:t>
            </a:r>
          </a:p>
        </p:txBody>
      </p:sp>
    </p:spTree>
    <p:extLst>
      <p:ext uri="{BB962C8B-B14F-4D97-AF65-F5344CB8AC3E}">
        <p14:creationId xmlns:p14="http://schemas.microsoft.com/office/powerpoint/2010/main" val="104055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572" y="3304558"/>
            <a:ext cx="8911687" cy="1280890"/>
          </a:xfrm>
        </p:spPr>
        <p:txBody>
          <a:bodyPr/>
          <a:lstStyle/>
          <a:p>
            <a:pPr algn="ctr"/>
            <a:r>
              <a:rPr lang="en-GB" dirty="0" smtClean="0"/>
              <a:t>Counter..counter Cultures</a:t>
            </a:r>
            <a:endParaRPr lang="en-GB" dirty="0"/>
          </a:p>
        </p:txBody>
      </p:sp>
    </p:spTree>
    <p:extLst>
      <p:ext uri="{BB962C8B-B14F-4D97-AF65-F5344CB8AC3E}">
        <p14:creationId xmlns:p14="http://schemas.microsoft.com/office/powerpoint/2010/main" val="177904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188" y="102742"/>
            <a:ext cx="8911687" cy="675300"/>
          </a:xfrm>
        </p:spPr>
        <p:txBody>
          <a:bodyPr/>
          <a:lstStyle/>
          <a:p>
            <a:pPr algn="ctr"/>
            <a:r>
              <a:rPr lang="en-GB" dirty="0" smtClean="0"/>
              <a:t>John Birch Society</a:t>
            </a:r>
            <a:endParaRPr lang="en-GB" dirty="0"/>
          </a:p>
        </p:txBody>
      </p:sp>
      <p:pic>
        <p:nvPicPr>
          <p:cNvPr id="4" name="Picture 3"/>
          <p:cNvPicPr>
            <a:picLocks noChangeAspect="1"/>
          </p:cNvPicPr>
          <p:nvPr/>
        </p:nvPicPr>
        <p:blipFill>
          <a:blip r:embed="rId2"/>
          <a:stretch>
            <a:fillRect/>
          </a:stretch>
        </p:blipFill>
        <p:spPr>
          <a:xfrm>
            <a:off x="248634" y="898358"/>
            <a:ext cx="6308283" cy="5959642"/>
          </a:xfrm>
          <a:prstGeom prst="rect">
            <a:avLst/>
          </a:prstGeom>
        </p:spPr>
      </p:pic>
      <p:sp>
        <p:nvSpPr>
          <p:cNvPr id="6" name="TextBox 5"/>
          <p:cNvSpPr txBox="1"/>
          <p:nvPr/>
        </p:nvSpPr>
        <p:spPr>
          <a:xfrm>
            <a:off x="6601522" y="970150"/>
            <a:ext cx="6233649" cy="2308324"/>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Extreme Right Wing Group</a:t>
            </a:r>
          </a:p>
          <a:p>
            <a:r>
              <a:rPr lang="en-GB" sz="2400" dirty="0" smtClean="0">
                <a:latin typeface="Arial" panose="020B0604020202020204" pitchFamily="34" charset="0"/>
                <a:cs typeface="Arial" panose="020B0604020202020204" pitchFamily="34" charset="0"/>
              </a:rPr>
              <a:t>..founded 1958 by Jack Welch</a:t>
            </a:r>
          </a:p>
          <a:p>
            <a:r>
              <a:rPr lang="en-GB" sz="2400" dirty="0" smtClean="0">
                <a:latin typeface="Arial" panose="020B0604020202020204" pitchFamily="34" charset="0"/>
                <a:cs typeface="Arial" panose="020B0604020202020204" pitchFamily="34" charset="0"/>
              </a:rPr>
              <a:t>(candy magnate &amp; Baptist)</a:t>
            </a:r>
          </a:p>
          <a:p>
            <a:r>
              <a:rPr lang="en-GB" sz="2400" dirty="0" smtClean="0">
                <a:latin typeface="Arial" panose="020B0604020202020204" pitchFamily="34" charset="0"/>
                <a:cs typeface="Arial" panose="020B0604020202020204" pitchFamily="34" charset="0"/>
              </a:rPr>
              <a:t>..named after J Birch. Killed by Chinese</a:t>
            </a:r>
          </a:p>
          <a:p>
            <a:r>
              <a:rPr lang="en-GB" sz="2400" dirty="0" smtClean="0">
                <a:latin typeface="Arial" panose="020B0604020202020204" pitchFamily="34" charset="0"/>
                <a:cs typeface="Arial" panose="020B0604020202020204" pitchFamily="34" charset="0"/>
              </a:rPr>
              <a:t>communists</a:t>
            </a:r>
          </a:p>
          <a:p>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553200" y="3255838"/>
            <a:ext cx="6360159" cy="230832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Beliefs</a:t>
            </a:r>
          </a:p>
          <a:p>
            <a:r>
              <a:rPr lang="en-GB" sz="2400" dirty="0">
                <a:latin typeface="Arial" panose="020B0604020202020204" pitchFamily="34" charset="0"/>
                <a:cs typeface="Arial" panose="020B0604020202020204" pitchFamily="34" charset="0"/>
              </a:rPr>
              <a:t>…anti United Nations…”One World </a:t>
            </a:r>
            <a:r>
              <a:rPr lang="en-GB" sz="2400" dirty="0" smtClean="0">
                <a:latin typeface="Arial" panose="020B0604020202020204" pitchFamily="34" charset="0"/>
                <a:cs typeface="Arial" panose="020B0604020202020204" pitchFamily="34" charset="0"/>
              </a:rPr>
              <a:t>Order”</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…anti Civil Rights…state decision</a:t>
            </a:r>
          </a:p>
          <a:p>
            <a:r>
              <a:rPr lang="en-GB" sz="2400" dirty="0">
                <a:latin typeface="Arial" panose="020B0604020202020204" pitchFamily="34" charset="0"/>
                <a:cs typeface="Arial" panose="020B0604020202020204" pitchFamily="34" charset="0"/>
              </a:rPr>
              <a:t>…anti Federal Reserve</a:t>
            </a:r>
          </a:p>
          <a:p>
            <a:r>
              <a:rPr lang="en-GB" sz="2400" dirty="0">
                <a:latin typeface="Arial" panose="020B0604020202020204" pitchFamily="34" charset="0"/>
                <a:cs typeface="Arial" panose="020B0604020202020204" pitchFamily="34" charset="0"/>
              </a:rPr>
              <a:t>…pro States Rights, guns, white supremacy</a:t>
            </a:r>
          </a:p>
          <a:p>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6760853" y="5576915"/>
            <a:ext cx="4443845"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Authoritarian organisation</a:t>
            </a:r>
          </a:p>
          <a:p>
            <a:r>
              <a:rPr lang="en-GB" sz="2400" dirty="0">
                <a:latin typeface="Arial" panose="020B0604020202020204" pitchFamily="34" charset="0"/>
                <a:cs typeface="Arial" panose="020B0604020202020204" pitchFamily="34" charset="0"/>
              </a:rPr>
              <a:t>100,000 members 1960’s70s</a:t>
            </a:r>
          </a:p>
          <a:p>
            <a:r>
              <a:rPr lang="en-GB" sz="2400" dirty="0">
                <a:latin typeface="Arial" panose="020B0604020202020204" pitchFamily="34" charset="0"/>
                <a:cs typeface="Arial" panose="020B0604020202020204" pitchFamily="34" charset="0"/>
              </a:rPr>
              <a:t>…..father of “militia movements</a:t>
            </a:r>
          </a:p>
          <a:p>
            <a:endParaRPr lang="en-GB" dirty="0"/>
          </a:p>
        </p:txBody>
      </p:sp>
    </p:spTree>
    <p:extLst>
      <p:ext uri="{BB962C8B-B14F-4D97-AF65-F5344CB8AC3E}">
        <p14:creationId xmlns:p14="http://schemas.microsoft.com/office/powerpoint/2010/main" val="13485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238" y="0"/>
            <a:ext cx="8911687" cy="680224"/>
          </a:xfrm>
        </p:spPr>
        <p:txBody>
          <a:bodyPr/>
          <a:lstStyle/>
          <a:p>
            <a:pPr algn="ctr"/>
            <a:r>
              <a:rPr lang="en-GB" dirty="0" smtClean="0"/>
              <a:t>George Wallace 1919-1998</a:t>
            </a:r>
            <a:endParaRPr lang="en-GB" dirty="0"/>
          </a:p>
        </p:txBody>
      </p:sp>
      <p:pic>
        <p:nvPicPr>
          <p:cNvPr id="4" name="Picture 3"/>
          <p:cNvPicPr>
            <a:picLocks noChangeAspect="1"/>
          </p:cNvPicPr>
          <p:nvPr/>
        </p:nvPicPr>
        <p:blipFill>
          <a:blip r:embed="rId2"/>
          <a:stretch>
            <a:fillRect/>
          </a:stretch>
        </p:blipFill>
        <p:spPr>
          <a:xfrm>
            <a:off x="176463" y="683581"/>
            <a:ext cx="7991475" cy="6174420"/>
          </a:xfrm>
          <a:prstGeom prst="rect">
            <a:avLst/>
          </a:prstGeom>
        </p:spPr>
      </p:pic>
      <p:sp>
        <p:nvSpPr>
          <p:cNvPr id="3" name="TextBox 2"/>
          <p:cNvSpPr txBox="1"/>
          <p:nvPr/>
        </p:nvSpPr>
        <p:spPr>
          <a:xfrm>
            <a:off x="8351872" y="626034"/>
            <a:ext cx="4018547" cy="707886"/>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Governor of Alabama  1963-1987</a:t>
            </a:r>
          </a:p>
          <a:p>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8301791" y="1218221"/>
            <a:ext cx="3090911"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Committed segregationist</a:t>
            </a:r>
          </a:p>
          <a:p>
            <a:r>
              <a:rPr lang="en-GB" sz="2000" dirty="0">
                <a:latin typeface="Arial" panose="020B0604020202020204" pitchFamily="34" charset="0"/>
                <a:cs typeface="Arial" panose="020B0604020202020204" pitchFamily="34" charset="0"/>
              </a:rPr>
              <a:t>…opposes KKK</a:t>
            </a:r>
          </a:p>
          <a:p>
            <a:r>
              <a:rPr lang="en-GB" sz="2000" dirty="0">
                <a:latin typeface="Arial" panose="020B0604020202020204" pitchFamily="34" charset="0"/>
                <a:cs typeface="Arial" panose="020B0604020202020204" pitchFamily="34" charset="0"/>
              </a:rPr>
              <a:t>…opportunist politician</a:t>
            </a:r>
          </a:p>
        </p:txBody>
      </p:sp>
      <p:sp>
        <p:nvSpPr>
          <p:cNvPr id="6" name="TextBox 5"/>
          <p:cNvSpPr txBox="1"/>
          <p:nvPr/>
        </p:nvSpPr>
        <p:spPr>
          <a:xfrm>
            <a:off x="8307464" y="2237788"/>
            <a:ext cx="3688830" cy="2831544"/>
          </a:xfrm>
          <a:prstGeom prst="rect">
            <a:avLst/>
          </a:prstGeom>
          <a:noFill/>
        </p:spPr>
        <p:txBody>
          <a:bodyPr wrap="none" rtlCol="0">
            <a:spAutoFit/>
          </a:bodyPr>
          <a:lstStyle/>
          <a:p>
            <a:r>
              <a:rPr lang="en-GB" dirty="0" smtClean="0"/>
              <a:t>“</a:t>
            </a:r>
            <a:r>
              <a:rPr lang="en-GB" sz="2000" dirty="0">
                <a:latin typeface="Arial" panose="020B0604020202020204" pitchFamily="34" charset="0"/>
                <a:cs typeface="Arial" panose="020B0604020202020204" pitchFamily="34" charset="0"/>
              </a:rPr>
              <a:t>You know, I tried to talk about</a:t>
            </a:r>
          </a:p>
          <a:p>
            <a:r>
              <a:rPr lang="en-GB" sz="2000" dirty="0">
                <a:latin typeface="Arial" panose="020B0604020202020204" pitchFamily="34" charset="0"/>
                <a:cs typeface="Arial" panose="020B0604020202020204" pitchFamily="34" charset="0"/>
              </a:rPr>
              <a:t> good roads and good schools </a:t>
            </a:r>
          </a:p>
          <a:p>
            <a:r>
              <a:rPr lang="en-GB" sz="2000" dirty="0">
                <a:latin typeface="Arial" panose="020B0604020202020204" pitchFamily="34" charset="0"/>
                <a:cs typeface="Arial" panose="020B0604020202020204" pitchFamily="34" charset="0"/>
              </a:rPr>
              <a:t>and all these things that have </a:t>
            </a:r>
          </a:p>
          <a:p>
            <a:r>
              <a:rPr lang="en-GB" sz="2000" dirty="0">
                <a:latin typeface="Arial" panose="020B0604020202020204" pitchFamily="34" charset="0"/>
                <a:cs typeface="Arial" panose="020B0604020202020204" pitchFamily="34" charset="0"/>
              </a:rPr>
              <a:t>been part of my career, and </a:t>
            </a:r>
          </a:p>
          <a:p>
            <a:r>
              <a:rPr lang="en-GB" sz="2000" dirty="0">
                <a:latin typeface="Arial" panose="020B0604020202020204" pitchFamily="34" charset="0"/>
                <a:cs typeface="Arial" panose="020B0604020202020204" pitchFamily="34" charset="0"/>
              </a:rPr>
              <a:t>nobody listened. And then I</a:t>
            </a:r>
          </a:p>
          <a:p>
            <a:r>
              <a:rPr lang="en-GB" sz="2000" dirty="0">
                <a:latin typeface="Arial" panose="020B0604020202020204" pitchFamily="34" charset="0"/>
                <a:cs typeface="Arial" panose="020B0604020202020204" pitchFamily="34" charset="0"/>
              </a:rPr>
              <a:t> began talking about niggers, </a:t>
            </a:r>
          </a:p>
          <a:p>
            <a:r>
              <a:rPr lang="en-GB" sz="2000" dirty="0">
                <a:latin typeface="Arial" panose="020B0604020202020204" pitchFamily="34" charset="0"/>
                <a:cs typeface="Arial" panose="020B0604020202020204" pitchFamily="34" charset="0"/>
              </a:rPr>
              <a:t>and they stomped the floor."</a:t>
            </a:r>
            <a:r>
              <a:rPr lang="en-GB" sz="2000" dirty="0">
                <a:latin typeface="Arial" panose="020B0604020202020204" pitchFamily="34" charset="0"/>
                <a:cs typeface="Arial" panose="020B0604020202020204" pitchFamily="34" charset="0"/>
                <a:hlinkClick r:id="rId3"/>
              </a:rPr>
              <a:t>[</a:t>
            </a:r>
          </a:p>
          <a:p>
            <a:endParaRPr lang="en-GB" dirty="0" smtClean="0"/>
          </a:p>
          <a:p>
            <a:r>
              <a:rPr lang="en-GB" sz="2000" dirty="0">
                <a:latin typeface="Arial" panose="020B0604020202020204" pitchFamily="34" charset="0"/>
                <a:cs typeface="Arial" panose="020B0604020202020204" pitchFamily="34" charset="0"/>
              </a:rPr>
              <a:t>Goal: avoid “outniggered”</a:t>
            </a:r>
          </a:p>
        </p:txBody>
      </p:sp>
      <p:sp>
        <p:nvSpPr>
          <p:cNvPr id="7" name="TextBox 6"/>
          <p:cNvSpPr txBox="1"/>
          <p:nvPr/>
        </p:nvSpPr>
        <p:spPr>
          <a:xfrm>
            <a:off x="8289661" y="5155972"/>
            <a:ext cx="3546164"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Creates white supremacist</a:t>
            </a:r>
          </a:p>
          <a:p>
            <a:r>
              <a:rPr lang="en-GB" sz="2000" dirty="0">
                <a:latin typeface="Arial" panose="020B0604020202020204" pitchFamily="34" charset="0"/>
                <a:cs typeface="Arial" panose="020B0604020202020204" pitchFamily="34" charset="0"/>
              </a:rPr>
              <a:t>3rd Party to resist Civil Rights</a:t>
            </a:r>
          </a:p>
        </p:txBody>
      </p:sp>
      <p:sp>
        <p:nvSpPr>
          <p:cNvPr id="8" name="TextBox 7"/>
          <p:cNvSpPr txBox="1"/>
          <p:nvPr/>
        </p:nvSpPr>
        <p:spPr>
          <a:xfrm>
            <a:off x="8406063" y="6138512"/>
            <a:ext cx="3689683"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Relents after assassination 1972…apologises, “born a</a:t>
            </a:r>
            <a:r>
              <a:rPr lang="en-GB" dirty="0" smtClean="0"/>
              <a:t>gain</a:t>
            </a:r>
            <a:endParaRPr lang="en-GB" dirty="0"/>
          </a:p>
        </p:txBody>
      </p:sp>
    </p:spTree>
    <p:extLst>
      <p:ext uri="{BB962C8B-B14F-4D97-AF65-F5344CB8AC3E}">
        <p14:creationId xmlns:p14="http://schemas.microsoft.com/office/powerpoint/2010/main" val="15180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05" y="126805"/>
            <a:ext cx="10068843" cy="1280890"/>
          </a:xfrm>
        </p:spPr>
        <p:txBody>
          <a:bodyPr/>
          <a:lstStyle/>
          <a:p>
            <a:r>
              <a:rPr lang="en-GB" dirty="0" smtClean="0"/>
              <a:t>Wallace…..preventing black students entering university</a:t>
            </a:r>
            <a:endParaRPr lang="en-GB" dirty="0"/>
          </a:p>
        </p:txBody>
      </p:sp>
      <p:pic>
        <p:nvPicPr>
          <p:cNvPr id="4" name="Picture 3"/>
          <p:cNvPicPr>
            <a:picLocks noChangeAspect="1"/>
          </p:cNvPicPr>
          <p:nvPr/>
        </p:nvPicPr>
        <p:blipFill>
          <a:blip r:embed="rId2"/>
          <a:stretch>
            <a:fillRect/>
          </a:stretch>
        </p:blipFill>
        <p:spPr>
          <a:xfrm>
            <a:off x="223167" y="1371601"/>
            <a:ext cx="12041021" cy="5486400"/>
          </a:xfrm>
          <a:prstGeom prst="rect">
            <a:avLst/>
          </a:prstGeom>
        </p:spPr>
      </p:pic>
    </p:spTree>
    <p:extLst>
      <p:ext uri="{BB962C8B-B14F-4D97-AF65-F5344CB8AC3E}">
        <p14:creationId xmlns:p14="http://schemas.microsoft.com/office/powerpoint/2010/main" val="1707253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125" y="263163"/>
            <a:ext cx="8911687" cy="1280890"/>
          </a:xfrm>
        </p:spPr>
        <p:txBody>
          <a:bodyPr/>
          <a:lstStyle/>
          <a:p>
            <a:pPr algn="ctr"/>
            <a:r>
              <a:rPr lang="en-GB" dirty="0" smtClean="0"/>
              <a:t>Silent Majority</a:t>
            </a:r>
            <a:endParaRPr lang="en-GB" dirty="0"/>
          </a:p>
        </p:txBody>
      </p:sp>
      <p:sp>
        <p:nvSpPr>
          <p:cNvPr id="3" name="Content Placeholder 2"/>
          <p:cNvSpPr>
            <a:spLocks noGrp="1"/>
          </p:cNvSpPr>
          <p:nvPr>
            <p:ph idx="1"/>
          </p:nvPr>
        </p:nvSpPr>
        <p:spPr>
          <a:xfrm>
            <a:off x="2021306" y="1105146"/>
            <a:ext cx="10170694" cy="5752854"/>
          </a:xfrm>
        </p:spPr>
        <p:txBody>
          <a:bodyPr>
            <a:noAutofit/>
          </a:bodyPr>
          <a:lstStyle/>
          <a:p>
            <a:r>
              <a:rPr lang="en-GB" sz="2400" dirty="0" smtClean="0">
                <a:latin typeface="Arial" panose="020B0604020202020204" pitchFamily="34" charset="0"/>
                <a:cs typeface="Arial" panose="020B0604020202020204" pitchFamily="34" charset="0"/>
              </a:rPr>
              <a:t>Majority of Americans late 1960’s wanted</a:t>
            </a:r>
          </a:p>
          <a:p>
            <a:pPr lvl="1"/>
            <a:r>
              <a:rPr lang="en-GB" sz="2400" dirty="0">
                <a:latin typeface="Arial" panose="020B0604020202020204" pitchFamily="34" charset="0"/>
                <a:cs typeface="Arial" panose="020B0604020202020204" pitchFamily="34" charset="0"/>
              </a:rPr>
              <a:t>Gradual introduction of civil rights…or not at all</a:t>
            </a:r>
          </a:p>
          <a:p>
            <a:pPr lvl="1"/>
            <a:r>
              <a:rPr lang="en-GB" sz="2400" dirty="0">
                <a:latin typeface="Arial" panose="020B0604020202020204" pitchFamily="34" charset="0"/>
                <a:cs typeface="Arial" panose="020B0604020202020204" pitchFamily="34" charset="0"/>
              </a:rPr>
              <a:t>End Vietnam war without admitting defeat</a:t>
            </a:r>
          </a:p>
          <a:p>
            <a:pPr lvl="1"/>
            <a:r>
              <a:rPr lang="en-GB" sz="2400" dirty="0">
                <a:latin typeface="Arial" panose="020B0604020202020204" pitchFamily="34" charset="0"/>
                <a:cs typeface="Arial" panose="020B0604020202020204" pitchFamily="34" charset="0"/>
              </a:rPr>
              <a:t>Oppose drug use/ promiscuity, LGBT</a:t>
            </a:r>
          </a:p>
          <a:p>
            <a:pPr lvl="1"/>
            <a:r>
              <a:rPr lang="en-GB" sz="2400" dirty="0">
                <a:latin typeface="Arial" panose="020B0604020202020204" pitchFamily="34" charset="0"/>
                <a:cs typeface="Arial" panose="020B0604020202020204" pitchFamily="34" charset="0"/>
              </a:rPr>
              <a:t>Law and Order</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“Silent constituency”</a:t>
            </a:r>
          </a:p>
          <a:p>
            <a:pPr lvl="1"/>
            <a:r>
              <a:rPr lang="en-GB" sz="2400" dirty="0" smtClean="0">
                <a:latin typeface="Arial" panose="020B0604020202020204" pitchFamily="34" charset="0"/>
                <a:cs typeface="Arial" panose="020B0604020202020204" pitchFamily="34" charset="0"/>
              </a:rPr>
              <a:t>White middle class secure jobs</a:t>
            </a:r>
          </a:p>
          <a:p>
            <a:pPr lvl="1"/>
            <a:r>
              <a:rPr lang="en-GB" sz="2400" dirty="0" smtClean="0">
                <a:latin typeface="Arial" panose="020B0604020202020204" pitchFamily="34" charset="0"/>
                <a:cs typeface="Arial" panose="020B0604020202020204" pitchFamily="34" charset="0"/>
              </a:rPr>
              <a:t>Blue collar whites threatened by automation</a:t>
            </a:r>
          </a:p>
          <a:p>
            <a:pPr lvl="1"/>
            <a:r>
              <a:rPr lang="en-GB" sz="2400" dirty="0" smtClean="0">
                <a:latin typeface="Arial" panose="020B0604020202020204" pitchFamily="34" charset="0"/>
                <a:cs typeface="Arial" panose="020B0604020202020204" pitchFamily="34" charset="0"/>
              </a:rPr>
              <a:t>Evangelical Christians</a:t>
            </a:r>
          </a:p>
          <a:p>
            <a:pPr lvl="1"/>
            <a:r>
              <a:rPr lang="en-GB" sz="2400" dirty="0" smtClean="0">
                <a:latin typeface="Arial" panose="020B0604020202020204" pitchFamily="34" charset="0"/>
                <a:cs typeface="Arial" panose="020B0604020202020204" pitchFamily="34" charset="0"/>
              </a:rPr>
              <a:t>Mid West and South</a:t>
            </a:r>
          </a:p>
          <a:p>
            <a:pPr lvl="1"/>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9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43373"/>
            <a:ext cx="8911687" cy="811658"/>
          </a:xfrm>
        </p:spPr>
        <p:txBody>
          <a:bodyPr>
            <a:normAutofit fontScale="90000"/>
          </a:bodyPr>
          <a:lstStyle/>
          <a:p>
            <a:r>
              <a:rPr lang="en-GB" dirty="0" smtClean="0"/>
              <a:t>The American Dream……and hope of the “silent majority”</a:t>
            </a:r>
            <a:endParaRPr lang="en-GB" dirty="0"/>
          </a:p>
        </p:txBody>
      </p:sp>
      <p:pic>
        <p:nvPicPr>
          <p:cNvPr id="1026" name="Picture 2" descr="House Hun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92" y="1339516"/>
            <a:ext cx="11961340" cy="551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03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221" y="113363"/>
            <a:ext cx="8911687" cy="1280890"/>
          </a:xfrm>
        </p:spPr>
        <p:txBody>
          <a:bodyPr/>
          <a:lstStyle/>
          <a:p>
            <a:pPr algn="ctr"/>
            <a:r>
              <a:rPr lang="en-GB" dirty="0" smtClean="0"/>
              <a:t>Radicals/ progressives the majority American Rodeo 1970</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90616" y="1359243"/>
            <a:ext cx="12319393" cy="5498757"/>
          </a:xfrm>
          <a:prstGeom prst="rect">
            <a:avLst/>
          </a:prstGeom>
        </p:spPr>
      </p:pic>
    </p:spTree>
    <p:extLst>
      <p:ext uri="{BB962C8B-B14F-4D97-AF65-F5344CB8AC3E}">
        <p14:creationId xmlns:p14="http://schemas.microsoft.com/office/powerpoint/2010/main" val="2506301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20456"/>
            <a:ext cx="8911687" cy="1280890"/>
          </a:xfrm>
        </p:spPr>
        <p:txBody>
          <a:bodyPr/>
          <a:lstStyle/>
          <a:p>
            <a:r>
              <a:rPr lang="en-GB" dirty="0" smtClean="0"/>
              <a:t>Silent Majority….not “flower power”</a:t>
            </a:r>
            <a:br>
              <a:rPr lang="en-GB" dirty="0" smtClean="0"/>
            </a:br>
            <a:r>
              <a:rPr lang="en-GB" dirty="0" smtClean="0"/>
              <a:t>….waiting for train 1970 Philadelphia</a:t>
            </a:r>
            <a:endParaRPr lang="en-GB" dirty="0"/>
          </a:p>
        </p:txBody>
      </p:sp>
      <p:pic>
        <p:nvPicPr>
          <p:cNvPr id="5" name="Picture 4"/>
          <p:cNvPicPr>
            <a:picLocks noChangeAspect="1"/>
          </p:cNvPicPr>
          <p:nvPr/>
        </p:nvPicPr>
        <p:blipFill>
          <a:blip r:embed="rId2"/>
          <a:stretch>
            <a:fillRect/>
          </a:stretch>
        </p:blipFill>
        <p:spPr>
          <a:xfrm>
            <a:off x="123768" y="1329089"/>
            <a:ext cx="12068232" cy="5528911"/>
          </a:xfrm>
          <a:prstGeom prst="rect">
            <a:avLst/>
          </a:prstGeom>
        </p:spPr>
      </p:pic>
    </p:spTree>
    <p:extLst>
      <p:ext uri="{BB962C8B-B14F-4D97-AF65-F5344CB8AC3E}">
        <p14:creationId xmlns:p14="http://schemas.microsoft.com/office/powerpoint/2010/main" val="1063466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069" y="477806"/>
            <a:ext cx="8911687" cy="1280890"/>
          </a:xfrm>
        </p:spPr>
        <p:txBody>
          <a:bodyPr/>
          <a:lstStyle/>
          <a:p>
            <a:pPr algn="ctr"/>
            <a:r>
              <a:rPr lang="en-GB" dirty="0" smtClean="0"/>
              <a:t>“Pro War” Protests</a:t>
            </a:r>
            <a:endParaRPr lang="en-GB" dirty="0"/>
          </a:p>
        </p:txBody>
      </p:sp>
      <p:pic>
        <p:nvPicPr>
          <p:cNvPr id="4" name="Picture 2" descr="Freedom Rally in support of U.S. policies in Vietnam in 196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4321" y="1691640"/>
            <a:ext cx="11917680" cy="516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218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820" y="287226"/>
            <a:ext cx="8911687" cy="1280890"/>
          </a:xfrm>
        </p:spPr>
        <p:txBody>
          <a:bodyPr/>
          <a:lstStyle/>
          <a:p>
            <a:r>
              <a:rPr lang="en-GB" dirty="0" smtClean="0"/>
              <a:t>The rising Conservative "stars”</a:t>
            </a:r>
            <a:br>
              <a:rPr lang="en-GB" dirty="0" smtClean="0"/>
            </a:br>
            <a:r>
              <a:rPr lang="en-GB" dirty="0" smtClean="0"/>
              <a:t>Ronald Reagan Governor California</a:t>
            </a:r>
            <a:endParaRPr lang="en-GB" dirty="0"/>
          </a:p>
        </p:txBody>
      </p:sp>
      <p:pic>
        <p:nvPicPr>
          <p:cNvPr id="2050" name="Picture 2" descr="Ronald Reagan Holding a Cowboy 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169"/>
            <a:ext cx="12192000" cy="538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078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022" y="105126"/>
            <a:ext cx="8911687" cy="685706"/>
          </a:xfrm>
        </p:spPr>
        <p:txBody>
          <a:bodyPr/>
          <a:lstStyle/>
          <a:p>
            <a:r>
              <a:rPr lang="en-GB" dirty="0" smtClean="0"/>
              <a:t>A Brief history of Narcotics in the USA</a:t>
            </a:r>
            <a:endParaRPr lang="en-GB" dirty="0"/>
          </a:p>
        </p:txBody>
      </p:sp>
      <p:sp>
        <p:nvSpPr>
          <p:cNvPr id="3" name="Content Placeholder 2"/>
          <p:cNvSpPr>
            <a:spLocks noGrp="1"/>
          </p:cNvSpPr>
          <p:nvPr>
            <p:ph idx="1"/>
          </p:nvPr>
        </p:nvSpPr>
        <p:spPr>
          <a:xfrm>
            <a:off x="1158843" y="972808"/>
            <a:ext cx="12115855" cy="5885192"/>
          </a:xfrm>
        </p:spPr>
        <p:txBody>
          <a:bodyPr>
            <a:normAutofit fontScale="77500" lnSpcReduction="20000"/>
          </a:bodyPr>
          <a:lstStyle/>
          <a:p>
            <a:r>
              <a:rPr lang="en-GB" sz="2400" dirty="0" smtClean="0">
                <a:latin typeface="Arial" panose="020B0604020202020204" pitchFamily="34" charset="0"/>
                <a:cs typeface="Arial" panose="020B0604020202020204" pitchFamily="34" charset="0"/>
              </a:rPr>
              <a:t>1800’s</a:t>
            </a:r>
          </a:p>
          <a:p>
            <a:pPr lvl="1"/>
            <a:r>
              <a:rPr lang="en-GB" sz="2400" dirty="0" smtClean="0">
                <a:latin typeface="Arial" panose="020B0604020202020204" pitchFamily="34" charset="0"/>
                <a:cs typeface="Arial" panose="020B0604020202020204" pitchFamily="34" charset="0"/>
              </a:rPr>
              <a:t>No national legislation</a:t>
            </a:r>
          </a:p>
          <a:p>
            <a:pPr lvl="1"/>
            <a:r>
              <a:rPr lang="en-GB" sz="2400" dirty="0" smtClean="0">
                <a:latin typeface="Arial" panose="020B0604020202020204" pitchFamily="34" charset="0"/>
                <a:cs typeface="Arial" panose="020B0604020202020204" pitchFamily="34" charset="0"/>
              </a:rPr>
              <a:t>Some states regulate labelling 1870.s, restriction on opium dens</a:t>
            </a:r>
          </a:p>
          <a:p>
            <a:pPr lvl="1"/>
            <a:r>
              <a:rPr lang="en-GB" sz="2400" dirty="0" smtClean="0">
                <a:latin typeface="Arial" panose="020B0604020202020204" pitchFamily="34" charset="0"/>
                <a:cs typeface="Arial" panose="020B0604020202020204" pitchFamily="34" charset="0"/>
              </a:rPr>
              <a:t>“Opium addiction” rises 500% 1870;s—1890’s ..300,000 addicts 5/1,000 of population</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Early 1900’s….”Progressive Era”…beginning or regulation</a:t>
            </a:r>
          </a:p>
          <a:p>
            <a:pPr lvl="1"/>
            <a:r>
              <a:rPr lang="en-GB" sz="2400" dirty="0">
                <a:latin typeface="Arial" panose="020B0604020202020204" pitchFamily="34" charset="0"/>
                <a:cs typeface="Arial" panose="020B0604020202020204" pitchFamily="34" charset="0"/>
              </a:rPr>
              <a:t>“Pure Food and Drug Act” 1906…accurate labelling….NOT prohibition</a:t>
            </a:r>
          </a:p>
          <a:p>
            <a:pPr lvl="1"/>
            <a:r>
              <a:rPr lang="en-GB" sz="2400" dirty="0">
                <a:latin typeface="Arial" panose="020B0604020202020204" pitchFamily="34" charset="0"/>
                <a:cs typeface="Arial" panose="020B0604020202020204" pitchFamily="34" charset="0"/>
              </a:rPr>
              <a:t>Opium </a:t>
            </a:r>
            <a:r>
              <a:rPr lang="en-GB" sz="2400" dirty="0" smtClean="0">
                <a:latin typeface="Arial" panose="020B0604020202020204" pitchFamily="34" charset="0"/>
                <a:cs typeface="Arial" panose="020B0604020202020204" pitchFamily="34" charset="0"/>
              </a:rPr>
              <a:t>Act of 1909.banned importation of opium for smoking</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Harrison Narcotics Act 1914..prosecutes doctors administering </a:t>
            </a:r>
            <a:r>
              <a:rPr lang="en-GB" sz="2400" dirty="0" smtClean="0">
                <a:latin typeface="Arial" panose="020B0604020202020204" pitchFamily="34" charset="0"/>
                <a:cs typeface="Arial" panose="020B0604020202020204" pitchFamily="34" charset="0"/>
              </a:rPr>
              <a:t>opium/ state bans Cannabis</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Move to prohibition</a:t>
            </a:r>
          </a:p>
          <a:p>
            <a:pPr lvl="1"/>
            <a:r>
              <a:rPr lang="en-GB" sz="2400" dirty="0">
                <a:latin typeface="Arial" panose="020B0604020202020204" pitchFamily="34" charset="0"/>
                <a:cs typeface="Arial" panose="020B0604020202020204" pitchFamily="34" charset="0"/>
              </a:rPr>
              <a:t>1924 Anti Heroin Ban..banned domestic production and distribution of heroin</a:t>
            </a:r>
          </a:p>
          <a:p>
            <a:pPr lvl="1"/>
            <a:r>
              <a:rPr lang="en-GB" sz="2400" dirty="0">
                <a:latin typeface="Arial" panose="020B0604020202020204" pitchFamily="34" charset="0"/>
                <a:cs typeface="Arial" panose="020B0604020202020204" pitchFamily="34" charset="0"/>
              </a:rPr>
              <a:t>1931 National “Marijuana Tax Act” .$1fine….”causes instant insanity, criminality, and death”</a:t>
            </a:r>
          </a:p>
          <a:p>
            <a:pPr lvl="1"/>
            <a:r>
              <a:rPr lang="en-GB" sz="2400" dirty="0">
                <a:latin typeface="Arial" panose="020B0604020202020204" pitchFamily="34" charset="0"/>
                <a:cs typeface="Arial" panose="020B0604020202020204" pitchFamily="34" charset="0"/>
              </a:rPr>
              <a:t>1938 </a:t>
            </a:r>
            <a:r>
              <a:rPr lang="en-GB" sz="2400" dirty="0" smtClean="0">
                <a:latin typeface="Arial" panose="020B0604020202020204" pitchFamily="34" charset="0"/>
                <a:cs typeface="Arial" panose="020B0604020202020204" pitchFamily="34" charset="0"/>
              </a:rPr>
              <a:t>LSD </a:t>
            </a:r>
            <a:r>
              <a:rPr lang="en-GB" sz="2400" dirty="0">
                <a:latin typeface="Arial" panose="020B0604020202020204" pitchFamily="34" charset="0"/>
                <a:cs typeface="Arial" panose="020B0604020202020204" pitchFamily="34" charset="0"/>
              </a:rPr>
              <a:t>Switzerland (Lysergic Acid Diethylamide)..Dr Albert </a:t>
            </a:r>
            <a:r>
              <a:rPr lang="en-GB" sz="2400" dirty="0" smtClean="0">
                <a:latin typeface="Arial" panose="020B0604020202020204" pitchFamily="34" charset="0"/>
                <a:cs typeface="Arial" panose="020B0604020202020204" pitchFamily="34" charset="0"/>
              </a:rPr>
              <a:t>Hoffman</a:t>
            </a:r>
          </a:p>
          <a:p>
            <a:pPr marL="457200" lvl="1" indent="0">
              <a:buNone/>
            </a:pPr>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used for psychotic illnesses </a:t>
            </a:r>
          </a:p>
          <a:p>
            <a:pPr lvl="1"/>
            <a:r>
              <a:rPr lang="en-GB" sz="2400" dirty="0">
                <a:latin typeface="Arial" panose="020B0604020202020204" pitchFamily="34" charset="0"/>
                <a:cs typeface="Arial" panose="020B0604020202020204" pitchFamily="34" charset="0"/>
              </a:rPr>
              <a:t>1950’s Boggs Act and Daniel Act increase penalties for marijuana…”causes migration to heroine”</a:t>
            </a:r>
          </a:p>
          <a:p>
            <a:pPr lvl="1"/>
            <a:endParaRPr lang="en-GB" sz="2400" dirty="0">
              <a:latin typeface="Arial" panose="020B0604020202020204" pitchFamily="34" charset="0"/>
              <a:cs typeface="Arial" panose="020B0604020202020204" pitchFamily="34" charset="0"/>
            </a:endParaRPr>
          </a:p>
          <a:p>
            <a:pPr lvl="1"/>
            <a:endParaRPr lang="en-GB" dirty="0" smtClean="0"/>
          </a:p>
          <a:p>
            <a:endParaRPr lang="en-GB" dirty="0"/>
          </a:p>
          <a:p>
            <a:endParaRPr lang="en-GB" dirty="0"/>
          </a:p>
          <a:p>
            <a:endParaRPr lang="en-GB" dirty="0" smtClean="0"/>
          </a:p>
          <a:p>
            <a:endParaRPr lang="en-GB" dirty="0" smtClean="0"/>
          </a:p>
        </p:txBody>
      </p:sp>
    </p:spTree>
    <p:extLst>
      <p:ext uri="{BB962C8B-B14F-4D97-AF65-F5344CB8AC3E}">
        <p14:creationId xmlns:p14="http://schemas.microsoft.com/office/powerpoint/2010/main" val="331579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2" y="0"/>
            <a:ext cx="11909503" cy="1280890"/>
          </a:xfrm>
        </p:spPr>
        <p:txBody>
          <a:bodyPr>
            <a:normAutofit fontScale="90000"/>
          </a:bodyPr>
          <a:lstStyle/>
          <a:p>
            <a:pPr algn="ctr"/>
            <a:r>
              <a:rPr lang="en-GB" dirty="0" smtClean="0"/>
              <a:t>Richard Nixon Vice President 1952-1960</a:t>
            </a:r>
            <a:br>
              <a:rPr lang="en-GB" dirty="0" smtClean="0"/>
            </a:br>
            <a:r>
              <a:rPr lang="en-GB" dirty="0" smtClean="0"/>
              <a:t>loser of 1960 election, loser of California Governor race 1952…rebranded as “everyman” </a:t>
            </a:r>
            <a:br>
              <a:rPr lang="en-GB" dirty="0" smtClean="0"/>
            </a:br>
            <a:r>
              <a:rPr lang="en-GB" dirty="0"/>
              <a:t/>
            </a:r>
            <a:br>
              <a:rPr lang="en-GB" dirty="0"/>
            </a:br>
            <a:endParaRPr lang="en-GB" dirty="0"/>
          </a:p>
        </p:txBody>
      </p:sp>
      <p:pic>
        <p:nvPicPr>
          <p:cNvPr id="4" name="Picture 3"/>
          <p:cNvPicPr>
            <a:picLocks noChangeAspect="1"/>
          </p:cNvPicPr>
          <p:nvPr/>
        </p:nvPicPr>
        <p:blipFill>
          <a:blip r:embed="rId2"/>
          <a:stretch>
            <a:fillRect/>
          </a:stretch>
        </p:blipFill>
        <p:spPr>
          <a:xfrm>
            <a:off x="197708" y="1583473"/>
            <a:ext cx="11994291" cy="5274527"/>
          </a:xfrm>
          <a:prstGeom prst="rect">
            <a:avLst/>
          </a:prstGeom>
        </p:spPr>
      </p:pic>
    </p:spTree>
    <p:extLst>
      <p:ext uri="{BB962C8B-B14F-4D97-AF65-F5344CB8AC3E}">
        <p14:creationId xmlns:p14="http://schemas.microsoft.com/office/powerpoint/2010/main" val="2390228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736370"/>
            <a:ext cx="12169698" cy="2670792"/>
          </a:xfrm>
        </p:spPr>
        <p:txBody>
          <a:bodyPr>
            <a:normAutofit fontScale="90000"/>
          </a:bodyPr>
          <a:lstStyle/>
          <a:p>
            <a:r>
              <a:rPr lang="en-GB" dirty="0" smtClean="0"/>
              <a:t>								</a:t>
            </a:r>
            <a:r>
              <a:rPr lang="en-GB" sz="5300" dirty="0" smtClean="0">
                <a:latin typeface="Arial" panose="020B0604020202020204" pitchFamily="34" charset="0"/>
                <a:cs typeface="Arial" panose="020B0604020202020204" pitchFamily="34" charset="0"/>
              </a:rPr>
              <a:t>The Future</a:t>
            </a:r>
            <a:br>
              <a:rPr lang="en-GB" sz="5300" dirty="0" smtClean="0">
                <a:latin typeface="Arial" panose="020B0604020202020204" pitchFamily="34" charset="0"/>
                <a:cs typeface="Arial" panose="020B0604020202020204" pitchFamily="34" charset="0"/>
              </a:rPr>
            </a:br>
            <a:r>
              <a:rPr lang="en-GB" dirty="0"/>
              <a:t/>
            </a:r>
            <a:br>
              <a:rPr lang="en-GB" dirty="0"/>
            </a:br>
            <a:r>
              <a:rPr lang="en-GB" dirty="0" smtClean="0"/>
              <a:t>“Progressives” (Great Society, Civil Rights, Big Government, Anti War, non conformity</a:t>
            </a:r>
            <a:br>
              <a:rPr lang="en-GB" dirty="0" smtClean="0"/>
            </a:br>
            <a:r>
              <a:rPr lang="en-GB" dirty="0"/>
              <a:t/>
            </a:r>
            <a:br>
              <a:rPr lang="en-GB" dirty="0"/>
            </a:br>
            <a:r>
              <a:rPr lang="en-GB" dirty="0" smtClean="0"/>
              <a:t>										VS</a:t>
            </a:r>
            <a:br>
              <a:rPr lang="en-GB" dirty="0" smtClean="0"/>
            </a:br>
            <a:r>
              <a:rPr lang="en-GB" dirty="0"/>
              <a:t/>
            </a:r>
            <a:br>
              <a:rPr lang="en-GB" dirty="0"/>
            </a:br>
            <a:r>
              <a:rPr lang="en-GB" dirty="0" smtClean="0"/>
              <a:t>Conservatives: (Small government, States Rights, Peace with honour, “</a:t>
            </a:r>
            <a:r>
              <a:rPr lang="en-GB" smtClean="0"/>
              <a:t>family values”</a:t>
            </a:r>
            <a:endParaRPr lang="en-GB" dirty="0"/>
          </a:p>
        </p:txBody>
      </p:sp>
      <p:sp>
        <p:nvSpPr>
          <p:cNvPr id="3" name="Title 1"/>
          <p:cNvSpPr txBox="1">
            <a:spLocks/>
          </p:cNvSpPr>
          <p:nvPr/>
        </p:nvSpPr>
        <p:spPr>
          <a:xfrm>
            <a:off x="296564" y="5577110"/>
            <a:ext cx="1235242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dirty="0" smtClean="0"/>
          </a:p>
          <a:p>
            <a:r>
              <a:rPr lang="en-GB" dirty="0" smtClean="0"/>
              <a:t>Next Talk 40 September 1</a:t>
            </a:r>
            <a:r>
              <a:rPr lang="en-GB" baseline="30000" dirty="0" smtClean="0"/>
              <a:t>st</a:t>
            </a:r>
            <a:r>
              <a:rPr lang="en-GB" dirty="0" smtClean="0"/>
              <a:t>…Return of the Republicans</a:t>
            </a:r>
            <a:endParaRPr lang="en-GB" dirty="0"/>
          </a:p>
        </p:txBody>
      </p:sp>
    </p:spTree>
    <p:extLst>
      <p:ext uri="{BB962C8B-B14F-4D97-AF65-F5344CB8AC3E}">
        <p14:creationId xmlns:p14="http://schemas.microsoft.com/office/powerpoint/2010/main" val="1150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504" y="102741"/>
            <a:ext cx="8911687" cy="1280890"/>
          </a:xfrm>
        </p:spPr>
        <p:txBody>
          <a:bodyPr/>
          <a:lstStyle/>
          <a:p>
            <a:pPr algn="ctr"/>
            <a:r>
              <a:rPr lang="en-GB" dirty="0" smtClean="0"/>
              <a:t>Sixties cultural Transition</a:t>
            </a:r>
            <a:endParaRPr lang="en-GB" dirty="0"/>
          </a:p>
        </p:txBody>
      </p:sp>
      <p:sp>
        <p:nvSpPr>
          <p:cNvPr id="3" name="Content Placeholder 2"/>
          <p:cNvSpPr>
            <a:spLocks noGrp="1"/>
          </p:cNvSpPr>
          <p:nvPr>
            <p:ph idx="1"/>
          </p:nvPr>
        </p:nvSpPr>
        <p:spPr>
          <a:xfrm>
            <a:off x="1216241" y="841248"/>
            <a:ext cx="10975759" cy="5596128"/>
          </a:xfrm>
        </p:spPr>
        <p:txBody>
          <a:bodyPr>
            <a:normAutofit fontScale="92500" lnSpcReduction="20000"/>
          </a:bodyPr>
          <a:lstStyle/>
          <a:p>
            <a:r>
              <a:rPr lang="en-GB" sz="2600" dirty="0" smtClean="0">
                <a:latin typeface="Arial" panose="020B0604020202020204" pitchFamily="34" charset="0"/>
                <a:cs typeface="Arial" panose="020B0604020202020204" pitchFamily="34" charset="0"/>
              </a:rPr>
              <a:t>Triggers</a:t>
            </a:r>
          </a:p>
          <a:p>
            <a:pPr lvl="1"/>
            <a:r>
              <a:rPr lang="en-GB" sz="2600" dirty="0" smtClean="0">
                <a:latin typeface="Arial" panose="020B0604020202020204" pitchFamily="34" charset="0"/>
                <a:cs typeface="Arial" panose="020B0604020202020204" pitchFamily="34" charset="0"/>
              </a:rPr>
              <a:t>Anti War / Civil Rights demonstrations question authority</a:t>
            </a:r>
          </a:p>
          <a:p>
            <a:pPr lvl="1"/>
            <a:r>
              <a:rPr lang="en-GB" sz="2600" dirty="0" smtClean="0">
                <a:latin typeface="Arial" panose="020B0604020202020204" pitchFamily="34" charset="0"/>
                <a:cs typeface="Arial" panose="020B0604020202020204" pitchFamily="34" charset="0"/>
              </a:rPr>
              <a:t>Rising population of young people questioning government advice</a:t>
            </a:r>
          </a:p>
          <a:p>
            <a:pPr lvl="1"/>
            <a:r>
              <a:rPr lang="en-GB" sz="2600" dirty="0" smtClean="0">
                <a:latin typeface="Arial" panose="020B0604020202020204" pitchFamily="34" charset="0"/>
                <a:cs typeface="Arial" panose="020B0604020202020204" pitchFamily="34" charset="0"/>
              </a:rPr>
              <a:t>Rising globalisation… increased availability of drugs Mexico, Jamaica, Asia –Vietnam war</a:t>
            </a:r>
          </a:p>
          <a:p>
            <a:pPr lvl="1"/>
            <a:r>
              <a:rPr lang="en-GB" sz="2600" dirty="0" smtClean="0">
                <a:latin typeface="Arial" panose="020B0604020202020204" pitchFamily="34" charset="0"/>
                <a:cs typeface="Arial" panose="020B0604020202020204" pitchFamily="34" charset="0"/>
              </a:rPr>
              <a:t>Popularisation of psychedelic music…spread </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Increased use of LSD</a:t>
            </a:r>
          </a:p>
          <a:p>
            <a:pPr lvl="1"/>
            <a:r>
              <a:rPr lang="en-GB" sz="2600" dirty="0" smtClean="0">
                <a:latin typeface="Arial" panose="020B0604020202020204" pitchFamily="34" charset="0"/>
                <a:cs typeface="Arial" panose="020B0604020202020204" pitchFamily="34" charset="0"/>
              </a:rPr>
              <a:t>Promoted by Psychiatrist research/ Use by CIA </a:t>
            </a:r>
            <a:r>
              <a:rPr lang="en-GB" sz="2600" dirty="0" smtClean="0">
                <a:latin typeface="Arial" panose="020B0604020202020204" pitchFamily="34" charset="0"/>
                <a:cs typeface="Arial" panose="020B0604020202020204" pitchFamily="34" charset="0"/>
              </a:rPr>
              <a:t>interrogation </a:t>
            </a:r>
            <a:r>
              <a:rPr lang="en-GB" sz="2600" dirty="0" smtClean="0">
                <a:latin typeface="Arial" panose="020B0604020202020204" pitchFamily="34" charset="0"/>
                <a:cs typeface="Arial" panose="020B0604020202020204" pitchFamily="34" charset="0"/>
              </a:rPr>
              <a:t>1950’s</a:t>
            </a:r>
          </a:p>
          <a:p>
            <a:pPr lvl="1"/>
            <a:r>
              <a:rPr lang="en-GB" sz="2600" dirty="0" smtClean="0">
                <a:latin typeface="Arial" panose="020B0604020202020204" pitchFamily="34" charset="0"/>
                <a:cs typeface="Arial" panose="020B0604020202020204" pitchFamily="34" charset="0"/>
              </a:rPr>
              <a:t>Mass production in Berkley California by Owsley Stanley (“king of acid)…5m doses 1965-1967</a:t>
            </a:r>
          </a:p>
          <a:p>
            <a:pPr lvl="1"/>
            <a:r>
              <a:rPr lang="en-GB" sz="2600" dirty="0" smtClean="0">
                <a:latin typeface="Arial" panose="020B0604020202020204" pitchFamily="34" charset="0"/>
                <a:cs typeface="Arial" panose="020B0604020202020204" pitchFamily="34" charset="0"/>
              </a:rPr>
              <a:t>Promoted by influential advocates</a:t>
            </a:r>
          </a:p>
          <a:p>
            <a:pPr lvl="1"/>
            <a:r>
              <a:rPr lang="en-GB" sz="2600" dirty="0" smtClean="0">
                <a:latin typeface="Arial" panose="020B0604020202020204" pitchFamily="34" charset="0"/>
                <a:cs typeface="Arial" panose="020B0604020202020204" pitchFamily="34" charset="0"/>
              </a:rPr>
              <a:t>No legal restrictions till 1970</a:t>
            </a:r>
            <a:endParaRPr lang="en-GB" sz="2600" dirty="0">
              <a:latin typeface="Arial" panose="020B0604020202020204" pitchFamily="34" charset="0"/>
              <a:cs typeface="Arial" panose="020B0604020202020204" pitchFamily="34" charset="0"/>
            </a:endParaRPr>
          </a:p>
          <a:p>
            <a:endParaRPr lang="en-GB" dirty="0"/>
          </a:p>
        </p:txBody>
      </p:sp>
      <p:sp>
        <p:nvSpPr>
          <p:cNvPr id="4" name="TextBox 3"/>
          <p:cNvSpPr txBox="1"/>
          <p:nvPr/>
        </p:nvSpPr>
        <p:spPr>
          <a:xfrm>
            <a:off x="2114163" y="6027003"/>
            <a:ext cx="8468985"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Triggers for cultural”  revolution created</a:t>
            </a:r>
          </a:p>
          <a:p>
            <a:r>
              <a:rPr lang="en-GB" sz="2400" dirty="0" smtClean="0">
                <a:latin typeface="Arial" panose="020B0604020202020204" pitchFamily="34" charset="0"/>
                <a:cs typeface="Arial" panose="020B0604020202020204" pitchFamily="34" charset="0"/>
              </a:rPr>
              <a:t>…needed right time / place/ promoters…..to expand…rapidly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784" y="66538"/>
            <a:ext cx="11425881" cy="1280890"/>
          </a:xfrm>
        </p:spPr>
        <p:txBody>
          <a:bodyPr/>
          <a:lstStyle/>
          <a:p>
            <a:r>
              <a:rPr lang="en-GB" dirty="0" smtClean="0"/>
              <a:t>The Place: Haight Ashbury District San Francisco</a:t>
            </a:r>
            <a:endParaRPr lang="en-GB" dirty="0"/>
          </a:p>
        </p:txBody>
      </p:sp>
      <p:pic>
        <p:nvPicPr>
          <p:cNvPr id="4" name="Picture 3"/>
          <p:cNvPicPr>
            <a:picLocks noChangeAspect="1"/>
          </p:cNvPicPr>
          <p:nvPr/>
        </p:nvPicPr>
        <p:blipFill>
          <a:blip r:embed="rId2"/>
          <a:stretch>
            <a:fillRect/>
          </a:stretch>
        </p:blipFill>
        <p:spPr>
          <a:xfrm>
            <a:off x="157414" y="898358"/>
            <a:ext cx="12034586" cy="5959642"/>
          </a:xfrm>
          <a:prstGeom prst="rect">
            <a:avLst/>
          </a:prstGeom>
        </p:spPr>
      </p:pic>
    </p:spTree>
    <p:extLst>
      <p:ext uri="{BB962C8B-B14F-4D97-AF65-F5344CB8AC3E}">
        <p14:creationId xmlns:p14="http://schemas.microsoft.com/office/powerpoint/2010/main" val="2774690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34" y="0"/>
            <a:ext cx="8911687" cy="1280890"/>
          </a:xfrm>
        </p:spPr>
        <p:txBody>
          <a:bodyPr/>
          <a:lstStyle/>
          <a:p>
            <a:r>
              <a:rPr lang="en-GB" dirty="0" smtClean="0"/>
              <a:t>Lead Promotor: Timothy Leary (1920-1996)</a:t>
            </a:r>
            <a:endParaRPr lang="en-GB" dirty="0"/>
          </a:p>
        </p:txBody>
      </p:sp>
      <p:pic>
        <p:nvPicPr>
          <p:cNvPr id="1026" name="Picture 2" descr="Timothy Leary Speaking at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4327"/>
            <a:ext cx="8344930" cy="6189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60878" y="314764"/>
            <a:ext cx="3631122" cy="923330"/>
          </a:xfrm>
          <a:prstGeom prst="rect">
            <a:avLst/>
          </a:prstGeom>
          <a:noFill/>
        </p:spPr>
        <p:txBody>
          <a:bodyPr wrap="none" rtlCol="0">
            <a:spAutoFit/>
          </a:bodyPr>
          <a:lstStyle/>
          <a:p>
            <a:r>
              <a:rPr lang="en-GB" dirty="0" smtClean="0"/>
              <a:t>Jesuit educated son of </a:t>
            </a:r>
          </a:p>
          <a:p>
            <a:r>
              <a:rPr lang="en-GB" dirty="0" smtClean="0"/>
              <a:t>Dentist. Expelled from </a:t>
            </a:r>
          </a:p>
          <a:p>
            <a:r>
              <a:rPr lang="en-GB" dirty="0" smtClean="0"/>
              <a:t>WestPoint….army psych WW2”</a:t>
            </a:r>
          </a:p>
        </p:txBody>
      </p:sp>
      <p:sp>
        <p:nvSpPr>
          <p:cNvPr id="5" name="TextBox 4"/>
          <p:cNvSpPr txBox="1"/>
          <p:nvPr/>
        </p:nvSpPr>
        <p:spPr>
          <a:xfrm>
            <a:off x="8435547" y="1814070"/>
            <a:ext cx="3534032" cy="1477328"/>
          </a:xfrm>
          <a:prstGeom prst="rect">
            <a:avLst/>
          </a:prstGeom>
          <a:noFill/>
        </p:spPr>
        <p:txBody>
          <a:bodyPr wrap="square" rtlCol="0">
            <a:spAutoFit/>
          </a:bodyPr>
          <a:lstStyle/>
          <a:p>
            <a:r>
              <a:rPr lang="en-GB" dirty="0" smtClean="0"/>
              <a:t>PHD Criminal Psychology</a:t>
            </a:r>
            <a:endParaRPr lang="en-GB" dirty="0"/>
          </a:p>
          <a:p>
            <a:r>
              <a:rPr lang="en-GB" dirty="0" smtClean="0"/>
              <a:t>…”discovers” psilocybin”</a:t>
            </a:r>
          </a:p>
          <a:p>
            <a:r>
              <a:rPr lang="en-GB" dirty="0" smtClean="0"/>
              <a:t>…advocates use/ supplies students….fired</a:t>
            </a:r>
          </a:p>
          <a:p>
            <a:endParaRPr lang="en-GB" dirty="0" smtClean="0"/>
          </a:p>
        </p:txBody>
      </p:sp>
      <p:sp>
        <p:nvSpPr>
          <p:cNvPr id="7" name="TextBox 6"/>
          <p:cNvSpPr txBox="1"/>
          <p:nvPr/>
        </p:nvSpPr>
        <p:spPr>
          <a:xfrm>
            <a:off x="8371391" y="4498111"/>
            <a:ext cx="3820609" cy="646331"/>
          </a:xfrm>
          <a:prstGeom prst="rect">
            <a:avLst/>
          </a:prstGeom>
          <a:noFill/>
        </p:spPr>
        <p:txBody>
          <a:bodyPr wrap="square" rtlCol="0">
            <a:spAutoFit/>
          </a:bodyPr>
          <a:lstStyle/>
          <a:p>
            <a:r>
              <a:rPr lang="en-GB" dirty="0" smtClean="0"/>
              <a:t>Advocates supervised LSD use</a:t>
            </a:r>
          </a:p>
          <a:p>
            <a:r>
              <a:rPr lang="en-GB" dirty="0" smtClean="0"/>
              <a:t>.”Tune on…Tune In…Drop Out”</a:t>
            </a:r>
            <a:endParaRPr lang="en-GB" dirty="0"/>
          </a:p>
        </p:txBody>
      </p:sp>
      <p:sp>
        <p:nvSpPr>
          <p:cNvPr id="8" name="TextBox 7"/>
          <p:cNvSpPr txBox="1"/>
          <p:nvPr/>
        </p:nvSpPr>
        <p:spPr>
          <a:xfrm>
            <a:off x="8383622" y="3184048"/>
            <a:ext cx="3542958" cy="1200329"/>
          </a:xfrm>
          <a:prstGeom prst="rect">
            <a:avLst/>
          </a:prstGeom>
          <a:noFill/>
        </p:spPr>
        <p:txBody>
          <a:bodyPr wrap="none" rtlCol="0">
            <a:spAutoFit/>
          </a:bodyPr>
          <a:lstStyle/>
          <a:p>
            <a:r>
              <a:rPr lang="en-GB" dirty="0" smtClean="0"/>
              <a:t>“Adopted” by Mellon Family</a:t>
            </a:r>
          </a:p>
          <a:p>
            <a:r>
              <a:rPr lang="en-GB" dirty="0" smtClean="0"/>
              <a:t>….tv personality…influential</a:t>
            </a:r>
          </a:p>
          <a:p>
            <a:r>
              <a:rPr lang="en-GB" dirty="0" smtClean="0"/>
              <a:t>Psychedelic celebrity…faked</a:t>
            </a:r>
          </a:p>
          <a:p>
            <a:r>
              <a:rPr lang="en-GB" dirty="0" smtClean="0"/>
              <a:t>Research allegations prisoners</a:t>
            </a:r>
            <a:endParaRPr lang="en-GB" dirty="0"/>
          </a:p>
        </p:txBody>
      </p:sp>
      <p:sp>
        <p:nvSpPr>
          <p:cNvPr id="9" name="TextBox 8"/>
          <p:cNvSpPr txBox="1"/>
          <p:nvPr/>
        </p:nvSpPr>
        <p:spPr>
          <a:xfrm>
            <a:off x="8406227" y="5362333"/>
            <a:ext cx="3579826" cy="923330"/>
          </a:xfrm>
          <a:prstGeom prst="rect">
            <a:avLst/>
          </a:prstGeom>
          <a:noFill/>
        </p:spPr>
        <p:txBody>
          <a:bodyPr wrap="none" rtlCol="0">
            <a:spAutoFit/>
          </a:bodyPr>
          <a:lstStyle/>
          <a:p>
            <a:r>
              <a:rPr lang="en-GB" dirty="0" smtClean="0"/>
              <a:t>5 times married, arrested 36</a:t>
            </a:r>
          </a:p>
          <a:p>
            <a:r>
              <a:rPr lang="en-GB" dirty="0" smtClean="0"/>
              <a:t>Times…escape to Afghanistan</a:t>
            </a:r>
          </a:p>
          <a:p>
            <a:endParaRPr lang="en-GB" dirty="0"/>
          </a:p>
        </p:txBody>
      </p:sp>
      <p:sp>
        <p:nvSpPr>
          <p:cNvPr id="10" name="TextBox 9"/>
          <p:cNvSpPr txBox="1"/>
          <p:nvPr/>
        </p:nvSpPr>
        <p:spPr>
          <a:xfrm>
            <a:off x="8349673" y="6137529"/>
            <a:ext cx="3842327" cy="646331"/>
          </a:xfrm>
          <a:prstGeom prst="rect">
            <a:avLst/>
          </a:prstGeom>
          <a:noFill/>
        </p:spPr>
        <p:txBody>
          <a:bodyPr wrap="square" rtlCol="0">
            <a:spAutoFit/>
          </a:bodyPr>
          <a:lstStyle/>
          <a:p>
            <a:r>
              <a:rPr lang="en-GB" dirty="0" smtClean="0"/>
              <a:t>“Most dangerous man in USA”</a:t>
            </a:r>
          </a:p>
          <a:p>
            <a:r>
              <a:rPr lang="en-GB" dirty="0" smtClean="0"/>
              <a:t>…Richard Nixon</a:t>
            </a:r>
            <a:endParaRPr lang="en-GB" dirty="0"/>
          </a:p>
        </p:txBody>
      </p:sp>
    </p:spTree>
    <p:extLst>
      <p:ext uri="{BB962C8B-B14F-4D97-AF65-F5344CB8AC3E}">
        <p14:creationId xmlns:p14="http://schemas.microsoft.com/office/powerpoint/2010/main" val="1935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018" y="313024"/>
            <a:ext cx="8911687" cy="1280890"/>
          </a:xfrm>
        </p:spPr>
        <p:txBody>
          <a:bodyPr/>
          <a:lstStyle/>
          <a:p>
            <a:r>
              <a:rPr lang="en-GB" dirty="0" smtClean="0"/>
              <a:t>Haight Ashbury Early 1960’s</a:t>
            </a:r>
            <a:endParaRPr lang="en-GB" dirty="0"/>
          </a:p>
        </p:txBody>
      </p:sp>
      <p:sp>
        <p:nvSpPr>
          <p:cNvPr id="3" name="Content Placeholder 2"/>
          <p:cNvSpPr>
            <a:spLocks noGrp="1"/>
          </p:cNvSpPr>
          <p:nvPr>
            <p:ph idx="1"/>
          </p:nvPr>
        </p:nvSpPr>
        <p:spPr>
          <a:xfrm>
            <a:off x="465221" y="1128585"/>
            <a:ext cx="11606463" cy="5440657"/>
          </a:xfrm>
        </p:spPr>
        <p:txBody>
          <a:bodyPr>
            <a:normAutofit fontScale="40000" lnSpcReduction="20000"/>
          </a:bodyPr>
          <a:lstStyle/>
          <a:p>
            <a:pPr marL="457200" lvl="1" indent="0">
              <a:buNone/>
            </a:pPr>
            <a:endParaRPr lang="en-GB" dirty="0"/>
          </a:p>
          <a:p>
            <a:r>
              <a:rPr lang="en-GB" sz="4600" dirty="0" smtClean="0">
                <a:latin typeface="Arial" panose="020B0604020202020204" pitchFamily="34" charset="0"/>
                <a:cs typeface="Arial" panose="020B0604020202020204" pitchFamily="34" charset="0"/>
              </a:rPr>
              <a:t>About Haight Ashbury</a:t>
            </a:r>
          </a:p>
          <a:p>
            <a:pPr lvl="1"/>
            <a:r>
              <a:rPr lang="en-GB" sz="4600" dirty="0">
                <a:latin typeface="Arial" panose="020B0604020202020204" pitchFamily="34" charset="0"/>
                <a:cs typeface="Arial" panose="020B0604020202020204" pitchFamily="34" charset="0"/>
              </a:rPr>
              <a:t>District of San </a:t>
            </a:r>
            <a:r>
              <a:rPr lang="en-GB" sz="4600" dirty="0" smtClean="0">
                <a:latin typeface="Arial" panose="020B0604020202020204" pitchFamily="34" charset="0"/>
                <a:cs typeface="Arial" panose="020B0604020202020204" pitchFamily="34" charset="0"/>
              </a:rPr>
              <a:t>Francisco: Centre </a:t>
            </a:r>
            <a:r>
              <a:rPr lang="en-GB" sz="4600" dirty="0">
                <a:latin typeface="Arial" panose="020B0604020202020204" pitchFamily="34" charset="0"/>
                <a:cs typeface="Arial" panose="020B0604020202020204" pitchFamily="34" charset="0"/>
              </a:rPr>
              <a:t>for </a:t>
            </a:r>
            <a:r>
              <a:rPr lang="en-GB" sz="4600" dirty="0" smtClean="0">
                <a:latin typeface="Arial" panose="020B0604020202020204" pitchFamily="34" charset="0"/>
                <a:cs typeface="Arial" panose="020B0604020202020204" pitchFamily="34" charset="0"/>
              </a:rPr>
              <a:t>“beatniks” 1950s….</a:t>
            </a:r>
            <a:r>
              <a:rPr lang="en-GB" sz="4600" dirty="0">
                <a:latin typeface="Arial" panose="020B0604020202020204" pitchFamily="34" charset="0"/>
                <a:cs typeface="Arial" panose="020B0604020202020204" pitchFamily="34" charset="0"/>
              </a:rPr>
              <a:t>global </a:t>
            </a:r>
            <a:r>
              <a:rPr lang="en-GB" sz="4600" dirty="0" smtClean="0">
                <a:latin typeface="Arial" panose="020B0604020202020204" pitchFamily="34" charset="0"/>
                <a:cs typeface="Arial" panose="020B0604020202020204" pitchFamily="34" charset="0"/>
              </a:rPr>
              <a:t>connected…then “hipster” ---”hippies”</a:t>
            </a:r>
            <a:endParaRPr lang="en-GB" sz="4600" dirty="0">
              <a:latin typeface="Arial" panose="020B0604020202020204" pitchFamily="34" charset="0"/>
              <a:cs typeface="Arial" panose="020B0604020202020204" pitchFamily="34" charset="0"/>
            </a:endParaRPr>
          </a:p>
          <a:p>
            <a:pPr lvl="1"/>
            <a:r>
              <a:rPr lang="en-GB" sz="4600" dirty="0">
                <a:latin typeface="Arial" panose="020B0604020202020204" pitchFamily="34" charset="0"/>
                <a:cs typeface="Arial" panose="020B0604020202020204" pitchFamily="34" charset="0"/>
              </a:rPr>
              <a:t>Plentiful housing….rooms for rent</a:t>
            </a:r>
            <a:r>
              <a:rPr lang="en-GB" sz="4600" dirty="0" smtClean="0">
                <a:latin typeface="Arial" panose="020B0604020202020204" pitchFamily="34" charset="0"/>
                <a:cs typeface="Arial" panose="020B0604020202020204" pitchFamily="34" charset="0"/>
              </a:rPr>
              <a:t>..rates depressed </a:t>
            </a:r>
            <a:r>
              <a:rPr lang="en-GB" sz="4600" dirty="0">
                <a:latin typeface="Arial" panose="020B0604020202020204" pitchFamily="34" charset="0"/>
                <a:cs typeface="Arial" panose="020B0604020202020204" pitchFamily="34" charset="0"/>
              </a:rPr>
              <a:t>by threat of </a:t>
            </a:r>
            <a:r>
              <a:rPr lang="en-GB" sz="4600" dirty="0" smtClean="0">
                <a:latin typeface="Arial" panose="020B0604020202020204" pitchFamily="34" charset="0"/>
                <a:cs typeface="Arial" panose="020B0604020202020204" pitchFamily="34" charset="0"/>
              </a:rPr>
              <a:t>freeway</a:t>
            </a:r>
          </a:p>
          <a:p>
            <a:pPr lvl="1"/>
            <a:r>
              <a:rPr lang="en-GB" sz="4600" dirty="0" smtClean="0">
                <a:latin typeface="Arial" panose="020B0604020202020204" pitchFamily="34" charset="0"/>
                <a:cs typeface="Arial" panose="020B0604020202020204" pitchFamily="34" charset="0"/>
              </a:rPr>
              <a:t>Perfect weather….no winters/ summers</a:t>
            </a:r>
            <a:endParaRPr lang="en-GB" sz="4600" dirty="0">
              <a:latin typeface="Arial" panose="020B0604020202020204" pitchFamily="34" charset="0"/>
              <a:cs typeface="Arial" panose="020B0604020202020204" pitchFamily="34" charset="0"/>
            </a:endParaRPr>
          </a:p>
          <a:p>
            <a:endParaRPr lang="en-GB" sz="4600" dirty="0" smtClean="0">
              <a:latin typeface="Arial" panose="020B0604020202020204" pitchFamily="34" charset="0"/>
              <a:cs typeface="Arial" panose="020B0604020202020204" pitchFamily="34" charset="0"/>
            </a:endParaRPr>
          </a:p>
          <a:p>
            <a:r>
              <a:rPr lang="en-GB" sz="4600" dirty="0" smtClean="0">
                <a:latin typeface="Arial" panose="020B0604020202020204" pitchFamily="34" charset="0"/>
                <a:cs typeface="Arial" panose="020B0604020202020204" pitchFamily="34" charset="0"/>
              </a:rPr>
              <a:t>Rise of Psychedelic culture</a:t>
            </a:r>
          </a:p>
          <a:p>
            <a:pPr lvl="1"/>
            <a:r>
              <a:rPr lang="en-GB" sz="4600" dirty="0" smtClean="0">
                <a:latin typeface="Arial" panose="020B0604020202020204" pitchFamily="34" charset="0"/>
                <a:cs typeface="Arial" panose="020B0604020202020204" pitchFamily="34" charset="0"/>
              </a:rPr>
              <a:t>Owsley Stanley lab set up 1965…supply of LSD</a:t>
            </a:r>
          </a:p>
          <a:p>
            <a:pPr lvl="1"/>
            <a:r>
              <a:rPr lang="en-GB" sz="4600" dirty="0" smtClean="0">
                <a:latin typeface="Arial" panose="020B0604020202020204" pitchFamily="34" charset="0"/>
                <a:cs typeface="Arial" panose="020B0604020202020204" pitchFamily="34" charset="0"/>
              </a:rPr>
              <a:t>Jay Thelins Psychedelic shop set up 1965…..to distribute/ sell</a:t>
            </a:r>
          </a:p>
          <a:p>
            <a:pPr lvl="1"/>
            <a:r>
              <a:rPr lang="en-GB" sz="4600" dirty="0" smtClean="0">
                <a:latin typeface="Arial" panose="020B0604020202020204" pitchFamily="34" charset="0"/>
                <a:cs typeface="Arial" panose="020B0604020202020204" pitchFamily="34" charset="0"/>
              </a:rPr>
              <a:t>“Diggers” anarchist is social movement …”Free Stores” movement</a:t>
            </a:r>
          </a:p>
          <a:p>
            <a:pPr lvl="1"/>
            <a:r>
              <a:rPr lang="en-GB" sz="4600" dirty="0" smtClean="0">
                <a:latin typeface="Arial" panose="020B0604020202020204" pitchFamily="34" charset="0"/>
                <a:cs typeface="Arial" panose="020B0604020202020204" pitchFamily="34" charset="0"/>
              </a:rPr>
              <a:t>Media Interest…more stores opened/ </a:t>
            </a:r>
          </a:p>
          <a:p>
            <a:pPr lvl="1"/>
            <a:endParaRPr lang="en-GB" sz="4600" dirty="0" smtClean="0">
              <a:latin typeface="Arial" panose="020B0604020202020204" pitchFamily="34" charset="0"/>
              <a:cs typeface="Arial" panose="020B0604020202020204" pitchFamily="34" charset="0"/>
            </a:endParaRPr>
          </a:p>
          <a:p>
            <a:r>
              <a:rPr lang="en-GB" sz="4600" dirty="0" smtClean="0">
                <a:latin typeface="Arial" panose="020B0604020202020204" pitchFamily="34" charset="0"/>
                <a:cs typeface="Arial" panose="020B0604020202020204" pitchFamily="34" charset="0"/>
              </a:rPr>
              <a:t>“Hippy ideals”</a:t>
            </a:r>
          </a:p>
          <a:p>
            <a:pPr lvl="1"/>
            <a:r>
              <a:rPr lang="en-GB" sz="4600" dirty="0" smtClean="0">
                <a:latin typeface="Arial" panose="020B0604020202020204" pitchFamily="34" charset="0"/>
                <a:cs typeface="Arial" panose="020B0604020202020204" pitchFamily="34" charset="0"/>
              </a:rPr>
              <a:t>Expand consciousness…use of psychedelics</a:t>
            </a:r>
          </a:p>
          <a:p>
            <a:pPr lvl="1"/>
            <a:r>
              <a:rPr lang="en-GB" sz="4600" dirty="0" smtClean="0">
                <a:latin typeface="Arial" panose="020B0604020202020204" pitchFamily="34" charset="0"/>
                <a:cs typeface="Arial" panose="020B0604020202020204" pitchFamily="34" charset="0"/>
              </a:rPr>
              <a:t>Anti materialist/ collective ownership</a:t>
            </a:r>
          </a:p>
          <a:p>
            <a:pPr lvl="1"/>
            <a:r>
              <a:rPr lang="en-GB" sz="4600" dirty="0" smtClean="0">
                <a:latin typeface="Arial" panose="020B0604020202020204" pitchFamily="34" charset="0"/>
                <a:cs typeface="Arial" panose="020B0604020202020204" pitchFamily="34" charset="0"/>
              </a:rPr>
              <a:t>Abandon routine…free love</a:t>
            </a:r>
            <a:endParaRPr lang="en-GB" sz="4600" dirty="0">
              <a:latin typeface="Arial" panose="020B0604020202020204" pitchFamily="34" charset="0"/>
              <a:cs typeface="Arial" panose="020B0604020202020204" pitchFamily="34" charset="0"/>
            </a:endParaRPr>
          </a:p>
        </p:txBody>
      </p:sp>
      <p:sp>
        <p:nvSpPr>
          <p:cNvPr id="4" name="TextBox 3"/>
          <p:cNvSpPr txBox="1"/>
          <p:nvPr/>
        </p:nvSpPr>
        <p:spPr>
          <a:xfrm>
            <a:off x="3297827" y="6488668"/>
            <a:ext cx="7190430"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100,000 young people converge on Haight Ashbury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053" y="103470"/>
            <a:ext cx="8911687" cy="1280890"/>
          </a:xfrm>
        </p:spPr>
        <p:txBody>
          <a:bodyPr/>
          <a:lstStyle/>
          <a:p>
            <a:r>
              <a:rPr lang="en-GB" dirty="0" smtClean="0"/>
              <a:t>The summer of love 1967</a:t>
            </a:r>
            <a:endParaRPr lang="en-GB" dirty="0"/>
          </a:p>
        </p:txBody>
      </p:sp>
      <p:sp>
        <p:nvSpPr>
          <p:cNvPr id="3" name="Content Placeholder 2"/>
          <p:cNvSpPr>
            <a:spLocks noGrp="1"/>
          </p:cNvSpPr>
          <p:nvPr>
            <p:ph idx="1"/>
          </p:nvPr>
        </p:nvSpPr>
        <p:spPr>
          <a:xfrm>
            <a:off x="535709" y="1048872"/>
            <a:ext cx="11656291" cy="5704854"/>
          </a:xfrm>
        </p:spPr>
        <p:txBody>
          <a:bodyPr>
            <a:normAutofit/>
          </a:bodyPr>
          <a:lstStyle/>
          <a:p>
            <a:r>
              <a:rPr lang="en-GB" sz="2400" dirty="0" smtClean="0">
                <a:latin typeface="Arial" panose="020B0604020202020204" pitchFamily="34" charset="0"/>
                <a:cs typeface="Arial" panose="020B0604020202020204" pitchFamily="34" charset="0"/>
              </a:rPr>
              <a:t>Human Be-in Festival …San Francisco January 1957 </a:t>
            </a:r>
          </a:p>
          <a:p>
            <a:pPr lvl="1"/>
            <a:r>
              <a:rPr lang="en-GB" sz="2400" dirty="0" smtClean="0">
                <a:latin typeface="Arial" panose="020B0604020202020204" pitchFamily="34" charset="0"/>
                <a:cs typeface="Arial" panose="020B0604020202020204" pitchFamily="34" charset="0"/>
              </a:rPr>
              <a:t>Timothy Leary “Drop Out/ Turn on/ Tune in speech</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San Francisco January 1967</a:t>
            </a:r>
          </a:p>
          <a:p>
            <a:pPr marL="457200" lvl="1" indent="0">
              <a:buNone/>
            </a:pPr>
            <a:r>
              <a:rPr lang="en-GB" sz="2000" dirty="0" smtClean="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San Francisco Oracle “A new concept of celebration beneath the human underground must emerge, become conscious, and be shared, so a revolution can be formed with a renaissance of compassion, awareness, and love, and the revelation of unity for all mankind</a:t>
            </a:r>
            <a:r>
              <a:rPr lang="en-GB" sz="2000" dirty="0" smtClean="0">
                <a:latin typeface="Arial" panose="020B0604020202020204" pitchFamily="34" charset="0"/>
                <a:cs typeface="Arial" panose="020B0604020202020204" pitchFamily="34" charset="0"/>
              </a:rPr>
              <a:t>.</a:t>
            </a:r>
            <a:endParaRPr lang="en-GB" sz="2000" baseline="300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Summer vacation 1967</a:t>
            </a:r>
          </a:p>
          <a:p>
            <a:pPr lvl="1"/>
            <a:r>
              <a:rPr lang="en-GB" sz="2400" dirty="0" smtClean="0">
                <a:latin typeface="Arial" panose="020B0604020202020204" pitchFamily="34" charset="0"/>
                <a:cs typeface="Arial" panose="020B0604020202020204" pitchFamily="34" charset="0"/>
              </a:rPr>
              <a:t>100,000 youth converge San Francisco</a:t>
            </a:r>
          </a:p>
          <a:p>
            <a:pPr lvl="1"/>
            <a:r>
              <a:rPr lang="en-GB" sz="2400" dirty="0" smtClean="0">
                <a:latin typeface="Arial" panose="020B0604020202020204" pitchFamily="34" charset="0"/>
                <a:cs typeface="Arial" panose="020B0604020202020204" pitchFamily="34" charset="0"/>
              </a:rPr>
              <a:t>Free love, drugs, spiritual awakening, anti war protests</a:t>
            </a:r>
          </a:p>
          <a:p>
            <a:pPr lvl="1"/>
            <a:r>
              <a:rPr lang="en-GB" sz="2400" dirty="0" smtClean="0">
                <a:latin typeface="Arial" panose="020B0604020202020204" pitchFamily="34" charset="0"/>
                <a:cs typeface="Arial" panose="020B0604020202020204" pitchFamily="34" charset="0"/>
              </a:rPr>
              <a:t>Free love festivals spread across USA…..UK (Woburn Abbey( ,,,,and world</a:t>
            </a:r>
          </a:p>
          <a:p>
            <a:pPr lvl="1"/>
            <a:endParaRPr lang="en-GB" sz="2400" dirty="0" smtClean="0">
              <a:latin typeface="Arial" panose="020B0604020202020204" pitchFamily="34" charset="0"/>
              <a:cs typeface="Arial" panose="020B0604020202020204" pitchFamily="34" charset="0"/>
            </a:endParaRPr>
          </a:p>
          <a:p>
            <a:pPr lvl="1"/>
            <a:endParaRPr lang="en-GB" dirty="0"/>
          </a:p>
          <a:p>
            <a:pPr lvl="1"/>
            <a:endParaRPr lang="en-GB" dirty="0" smtClean="0"/>
          </a:p>
          <a:p>
            <a:pPr lvl="1"/>
            <a:endParaRPr lang="en-GB" dirty="0"/>
          </a:p>
        </p:txBody>
      </p:sp>
    </p:spTree>
    <p:extLst>
      <p:ext uri="{BB962C8B-B14F-4D97-AF65-F5344CB8AC3E}">
        <p14:creationId xmlns:p14="http://schemas.microsoft.com/office/powerpoint/2010/main" val="12432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398" y="310074"/>
            <a:ext cx="8911687" cy="1280890"/>
          </a:xfrm>
        </p:spPr>
        <p:txBody>
          <a:bodyPr/>
          <a:lstStyle/>
          <a:p>
            <a:r>
              <a:rPr lang="en-GB" dirty="0" smtClean="0"/>
              <a:t>Haight Ashbury San Francisco 1967</a:t>
            </a:r>
            <a:endParaRPr lang="en-GB" dirty="0"/>
          </a:p>
        </p:txBody>
      </p:sp>
      <p:pic>
        <p:nvPicPr>
          <p:cNvPr id="4" name="Picture 3"/>
          <p:cNvPicPr>
            <a:picLocks noChangeAspect="1"/>
          </p:cNvPicPr>
          <p:nvPr/>
        </p:nvPicPr>
        <p:blipFill>
          <a:blip r:embed="rId2"/>
          <a:stretch>
            <a:fillRect/>
          </a:stretch>
        </p:blipFill>
        <p:spPr>
          <a:xfrm>
            <a:off x="176100" y="1043708"/>
            <a:ext cx="12089791" cy="5814291"/>
          </a:xfrm>
          <a:prstGeom prst="rect">
            <a:avLst/>
          </a:prstGeom>
        </p:spPr>
      </p:pic>
    </p:spTree>
    <p:extLst>
      <p:ext uri="{BB962C8B-B14F-4D97-AF65-F5344CB8AC3E}">
        <p14:creationId xmlns:p14="http://schemas.microsoft.com/office/powerpoint/2010/main" val="109264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1441</Words>
  <Application>Microsoft Office PowerPoint</Application>
  <PresentationFormat>Widescreen</PresentationFormat>
  <Paragraphs>262</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Century Gothic</vt:lpstr>
      <vt:lpstr>Wingdings 3</vt:lpstr>
      <vt:lpstr>Wisp</vt:lpstr>
      <vt:lpstr>PowerPoint Presentation</vt:lpstr>
      <vt:lpstr>Flower Power</vt:lpstr>
      <vt:lpstr>A Brief history of Narcotics in the USA</vt:lpstr>
      <vt:lpstr>Sixties cultural Transition</vt:lpstr>
      <vt:lpstr>The Place: Haight Ashbury District San Francisco</vt:lpstr>
      <vt:lpstr>Lead Promotor: Timothy Leary (1920-1996)</vt:lpstr>
      <vt:lpstr>Haight Ashbury Early 1960’s</vt:lpstr>
      <vt:lpstr>The summer of love 1967</vt:lpstr>
      <vt:lpstr>Haight Ashbury San Francisco 1967</vt:lpstr>
      <vt:lpstr>“Peace March” San Francisco June 1967</vt:lpstr>
      <vt:lpstr>Golden Gate Park July 1967</vt:lpstr>
      <vt:lpstr>Haight Ashbury ….a year later</vt:lpstr>
      <vt:lpstr>Aftermath…the missing children every child story, a family, bewildered and desperate parents</vt:lpstr>
      <vt:lpstr>Future of “Flower Power” and Protest Movement</vt:lpstr>
      <vt:lpstr>“Black Power”</vt:lpstr>
      <vt:lpstr>       Black Panthers  …protesting gun law restrictions Washington State 1969</vt:lpstr>
      <vt:lpstr>Shirley Chisolm (1924-2005)</vt:lpstr>
      <vt:lpstr>Women in 1960’s USA: ….back seat to Civil Rights/ Anti War</vt:lpstr>
      <vt:lpstr>Gloria Steinman (1931…..)</vt:lpstr>
      <vt:lpstr>Counter..counter Cultures</vt:lpstr>
      <vt:lpstr>John Birch Society</vt:lpstr>
      <vt:lpstr>George Wallace 1919-1998</vt:lpstr>
      <vt:lpstr>Wallace…..preventing black students entering university</vt:lpstr>
      <vt:lpstr>Silent Majority</vt:lpstr>
      <vt:lpstr>The American Dream……and hope of the “silent majority”</vt:lpstr>
      <vt:lpstr>Radicals/ progressives the majority American Rodeo 1970</vt:lpstr>
      <vt:lpstr>Silent Majority….not “flower power” ….waiting for train 1970 Philadelphia</vt:lpstr>
      <vt:lpstr>“Pro War” Protests</vt:lpstr>
      <vt:lpstr>The rising Conservative "stars” Ronald Reagan Governor California</vt:lpstr>
      <vt:lpstr>Richard Nixon Vice President 1952-1960 loser of 1960 election, loser of California Governor race 1952…rebranded as “everyman”   </vt:lpstr>
      <vt:lpstr>        The Future  “Progressives” (Great Society, Civil Rights, Big Government, Anti War, non conformity            VS  Conservatives: (Small government, States Rights, Peace with honour, “family values”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dc:creator>
  <cp:lastModifiedBy>Stephen</cp:lastModifiedBy>
  <cp:revision>1</cp:revision>
  <dcterms:created xsi:type="dcterms:W3CDTF">2025-06-16T13:41:06Z</dcterms:created>
  <dcterms:modified xsi:type="dcterms:W3CDTF">2025-06-16T13:41:34Z</dcterms:modified>
</cp:coreProperties>
</file>